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4.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5.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6.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92"/>
  </p:notesMasterIdLst>
  <p:handoutMasterIdLst>
    <p:handoutMasterId r:id="rId93"/>
  </p:handoutMasterIdLst>
  <p:sldIdLst>
    <p:sldId id="256" r:id="rId2"/>
    <p:sldId id="257" r:id="rId3"/>
    <p:sldId id="258" r:id="rId4"/>
    <p:sldId id="265" r:id="rId5"/>
    <p:sldId id="289" r:id="rId6"/>
    <p:sldId id="290" r:id="rId7"/>
    <p:sldId id="356" r:id="rId8"/>
    <p:sldId id="269" r:id="rId9"/>
    <p:sldId id="402" r:id="rId10"/>
    <p:sldId id="259" r:id="rId11"/>
    <p:sldId id="270" r:id="rId12"/>
    <p:sldId id="276" r:id="rId13"/>
    <p:sldId id="305" r:id="rId14"/>
    <p:sldId id="403" r:id="rId15"/>
    <p:sldId id="278" r:id="rId16"/>
    <p:sldId id="261" r:id="rId17"/>
    <p:sldId id="400" r:id="rId18"/>
    <p:sldId id="354" r:id="rId19"/>
    <p:sldId id="409" r:id="rId20"/>
    <p:sldId id="417" r:id="rId21"/>
    <p:sldId id="397" r:id="rId22"/>
    <p:sldId id="416" r:id="rId23"/>
    <p:sldId id="260" r:id="rId24"/>
    <p:sldId id="320" r:id="rId25"/>
    <p:sldId id="381" r:id="rId26"/>
    <p:sldId id="277" r:id="rId27"/>
    <p:sldId id="341" r:id="rId28"/>
    <p:sldId id="361" r:id="rId29"/>
    <p:sldId id="362" r:id="rId30"/>
    <p:sldId id="283" r:id="rId31"/>
    <p:sldId id="293" r:id="rId32"/>
    <p:sldId id="284" r:id="rId33"/>
    <p:sldId id="363" r:id="rId34"/>
    <p:sldId id="262" r:id="rId35"/>
    <p:sldId id="286" r:id="rId36"/>
    <p:sldId id="337" r:id="rId37"/>
    <p:sldId id="368" r:id="rId38"/>
    <p:sldId id="371" r:id="rId39"/>
    <p:sldId id="332" r:id="rId40"/>
    <p:sldId id="312" r:id="rId41"/>
    <p:sldId id="366" r:id="rId42"/>
    <p:sldId id="407" r:id="rId43"/>
    <p:sldId id="408" r:id="rId44"/>
    <p:sldId id="405" r:id="rId45"/>
    <p:sldId id="410" r:id="rId46"/>
    <p:sldId id="412" r:id="rId47"/>
    <p:sldId id="330" r:id="rId48"/>
    <p:sldId id="336" r:id="rId49"/>
    <p:sldId id="418" r:id="rId50"/>
    <p:sldId id="380" r:id="rId51"/>
    <p:sldId id="310" r:id="rId52"/>
    <p:sldId id="275" r:id="rId53"/>
    <p:sldId id="273" r:id="rId54"/>
    <p:sldId id="355" r:id="rId55"/>
    <p:sldId id="357" r:id="rId56"/>
    <p:sldId id="369" r:id="rId57"/>
    <p:sldId id="372" r:id="rId58"/>
    <p:sldId id="406" r:id="rId59"/>
    <p:sldId id="279" r:id="rId60"/>
    <p:sldId id="340" r:id="rId61"/>
    <p:sldId id="339" r:id="rId62"/>
    <p:sldId id="367" r:id="rId63"/>
    <p:sldId id="321" r:id="rId64"/>
    <p:sldId id="325" r:id="rId65"/>
    <p:sldId id="359" r:id="rId66"/>
    <p:sldId id="360" r:id="rId67"/>
    <p:sldId id="327" r:id="rId68"/>
    <p:sldId id="398" r:id="rId69"/>
    <p:sldId id="300" r:id="rId70"/>
    <p:sldId id="382" r:id="rId71"/>
    <p:sldId id="334" r:id="rId72"/>
    <p:sldId id="301" r:id="rId73"/>
    <p:sldId id="365" r:id="rId74"/>
    <p:sldId id="401" r:id="rId75"/>
    <p:sldId id="306" r:id="rId76"/>
    <p:sldId id="374" r:id="rId77"/>
    <p:sldId id="307" r:id="rId78"/>
    <p:sldId id="373" r:id="rId79"/>
    <p:sldId id="375" r:id="rId80"/>
    <p:sldId id="376" r:id="rId81"/>
    <p:sldId id="377" r:id="rId82"/>
    <p:sldId id="378" r:id="rId83"/>
    <p:sldId id="309" r:id="rId84"/>
    <p:sldId id="331" r:id="rId85"/>
    <p:sldId id="329" r:id="rId86"/>
    <p:sldId id="411" r:id="rId87"/>
    <p:sldId id="413" r:id="rId88"/>
    <p:sldId id="414" r:id="rId89"/>
    <p:sldId id="379" r:id="rId90"/>
    <p:sldId id="415"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290"/>
            <p14:sldId id="356"/>
            <p14:sldId id="269"/>
            <p14:sldId id="402"/>
          </p14:sldIdLst>
        </p14:section>
        <p14:section name="データセット" id="{824B3EBD-D20D-47C5-8449-3858C7AE8F75}">
          <p14:sldIdLst>
            <p14:sldId id="259"/>
            <p14:sldId id="270"/>
            <p14:sldId id="276"/>
            <p14:sldId id="305"/>
            <p14:sldId id="403"/>
            <p14:sldId id="278"/>
          </p14:sldIdLst>
        </p14:section>
        <p14:section name="要素技術" id="{06651500-9F65-4E05-9904-98DB0DD17F79}">
          <p14:sldIdLst>
            <p14:sldId id="261"/>
            <p14:sldId id="400"/>
            <p14:sldId id="354"/>
            <p14:sldId id="409"/>
            <p14:sldId id="417"/>
            <p14:sldId id="397"/>
            <p14:sldId id="416"/>
          </p14:sldIdLst>
        </p14:section>
        <p14:section name="実験設定" id="{57D13AC2-5BAF-4A05-8C94-90F750AD787E}">
          <p14:sldIdLst>
            <p14:sldId id="260"/>
            <p14:sldId id="320"/>
            <p14:sldId id="381"/>
            <p14:sldId id="277"/>
            <p14:sldId id="341"/>
            <p14:sldId id="361"/>
            <p14:sldId id="362"/>
            <p14:sldId id="283"/>
            <p14:sldId id="293"/>
            <p14:sldId id="284"/>
            <p14:sldId id="363"/>
          </p14:sldIdLst>
        </p14:section>
        <p14:section name="結果・考察" id="{828C8D22-B344-4004-83A3-6AAF5B2929D4}">
          <p14:sldIdLst>
            <p14:sldId id="262"/>
            <p14:sldId id="286"/>
            <p14:sldId id="337"/>
            <p14:sldId id="368"/>
            <p14:sldId id="371"/>
          </p14:sldIdLst>
        </p14:section>
        <p14:section name="まとめ・課題" id="{1CDB7562-F34D-405E-9325-C263D6928193}">
          <p14:sldIdLst>
            <p14:sldId id="332"/>
            <p14:sldId id="312"/>
            <p14:sldId id="366"/>
            <p14:sldId id="407"/>
            <p14:sldId id="408"/>
            <p14:sldId id="405"/>
            <p14:sldId id="410"/>
            <p14:sldId id="412"/>
            <p14:sldId id="330"/>
            <p14:sldId id="336"/>
            <p14:sldId id="418"/>
          </p14:sldIdLst>
        </p14:section>
        <p14:section name="予備" id="{BBFA7761-7406-4169-9063-D47FBB3FFA2F}">
          <p14:sldIdLst>
            <p14:sldId id="380"/>
            <p14:sldId id="310"/>
            <p14:sldId id="275"/>
            <p14:sldId id="273"/>
            <p14:sldId id="355"/>
            <p14:sldId id="357"/>
            <p14:sldId id="369"/>
            <p14:sldId id="372"/>
            <p14:sldId id="406"/>
            <p14:sldId id="279"/>
            <p14:sldId id="340"/>
            <p14:sldId id="339"/>
            <p14:sldId id="367"/>
            <p14:sldId id="321"/>
            <p14:sldId id="325"/>
            <p14:sldId id="359"/>
            <p14:sldId id="360"/>
            <p14:sldId id="327"/>
            <p14:sldId id="398"/>
            <p14:sldId id="300"/>
            <p14:sldId id="382"/>
            <p14:sldId id="334"/>
            <p14:sldId id="301"/>
            <p14:sldId id="365"/>
            <p14:sldId id="401"/>
            <p14:sldId id="306"/>
            <p14:sldId id="374"/>
            <p14:sldId id="307"/>
            <p14:sldId id="373"/>
            <p14:sldId id="375"/>
            <p14:sldId id="376"/>
            <p14:sldId id="377"/>
            <p14:sldId id="378"/>
            <p14:sldId id="309"/>
            <p14:sldId id="331"/>
            <p14:sldId id="329"/>
            <p14:sldId id="411"/>
            <p14:sldId id="413"/>
            <p14:sldId id="414"/>
            <p14:sldId id="379"/>
            <p14:sldId id="4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54B"/>
    <a:srgbClr val="B1DFCF"/>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74588" autoAdjust="0"/>
  </p:normalViewPr>
  <p:slideViewPr>
    <p:cSldViewPr snapToGrid="0">
      <p:cViewPr varScale="1">
        <p:scale>
          <a:sx n="85" d="100"/>
          <a:sy n="85" d="100"/>
        </p:scale>
        <p:origin x="2196"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1:04:34.301" idx="3">
    <p:pos x="10" y="10"/>
    <p:text>「よって」は不要．</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 authorId="1" dt="2020-09-15T12:38:16.830" idx="6">
    <p:pos x="1253" y="1974"/>
    <p:text>VGG の引用は？</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2021/2/23</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a:t>
            </a:r>
            <a:r>
              <a:rPr lang="ja-JP" altLang="en-US" sz="1200" cap="none" dirty="0">
                <a:solidFill>
                  <a:schemeClr val="tx1"/>
                </a:solidFill>
              </a:rPr>
              <a:t>ギャグタッチ　少女漫画タッチ　少年漫画タッチ　青年漫画タッチ　萌えタッチ</a:t>
            </a:r>
            <a:endParaRPr lang="en-US" altLang="ja-JP" sz="1200" cap="none" dirty="0">
              <a:solidFill>
                <a:schemeClr val="tx1"/>
              </a:solidFill>
            </a:endParaRPr>
          </a:p>
          <a:p>
            <a:pPr marL="0" indent="0">
              <a:buNone/>
            </a:pPr>
            <a:r>
              <a:rPr kumimoji="1" lang="ja-JP" altLang="en-US" dirty="0"/>
              <a:t>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のデータは除いた全７種のラベルの付いたデータのみを扱います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データ数が極めて少なく、学習がうまく進まないことが挙げられます</a:t>
            </a:r>
            <a:r>
              <a:rPr kumimoji="1" lang="en-US" altLang="ja-JP" dirty="0"/>
              <a:t>. </a:t>
            </a:r>
          </a:p>
          <a:p>
            <a:r>
              <a:rPr kumimoji="1" lang="ja-JP" altLang="en-US" dirty="0"/>
              <a:t>そこで</a:t>
            </a:r>
            <a:r>
              <a:rPr kumimoji="1" lang="en-US" altLang="ja-JP" dirty="0"/>
              <a:t>, </a:t>
            </a:r>
            <a:r>
              <a:rPr kumimoji="1" lang="ja-JP" altLang="en-US" dirty="0"/>
              <a:t>本研究では日本語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endParaRPr kumimoji="1" lang="en-US" altLang="ja-JP" dirty="0"/>
          </a:p>
          <a:p>
            <a:r>
              <a:rPr kumimoji="1" lang="ja-JP" altLang="en-US" dirty="0"/>
              <a:t>具体的には、形態素に分け、形態素ごとに類義語を検索し、それに置換した文を生成しました。</a:t>
            </a:r>
            <a:endParaRPr kumimoji="1" lang="en-US" altLang="ja-JP" dirty="0"/>
          </a:p>
          <a:p>
            <a:r>
              <a:rPr kumimoji="1" lang="ja-JP" altLang="en-US" dirty="0"/>
              <a:t>このとき、同時に変換するのは</a:t>
            </a:r>
            <a:r>
              <a:rPr kumimoji="1" lang="ja-JP" altLang="en-US" b="1" dirty="0"/>
              <a:t>最大で</a:t>
            </a:r>
            <a:r>
              <a:rPr kumimoji="1" lang="en-US" altLang="ja-JP" b="1" dirty="0"/>
              <a:t>1</a:t>
            </a:r>
            <a:r>
              <a:rPr kumimoji="1" lang="ja-JP" altLang="en-US" b="1" dirty="0"/>
              <a:t>単語のみとしました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a:p>
            <a:r>
              <a:rPr kumimoji="1" lang="ja-JP" altLang="en-US" dirty="0"/>
              <a:t>本研究では</a:t>
            </a:r>
            <a:r>
              <a:rPr lang="ja-JP" altLang="en-US" sz="1200" dirty="0"/>
              <a:t>京都大学が</a:t>
            </a:r>
            <a:endParaRPr lang="en-US" altLang="ja-JP" sz="1200" dirty="0"/>
          </a:p>
          <a:p>
            <a:r>
              <a:rPr lang="ja-JP" altLang="en-US" sz="1200" dirty="0"/>
              <a:t>公開している </a:t>
            </a:r>
            <a:r>
              <a:rPr lang="en-US" altLang="ja-JP" sz="1200" dirty="0"/>
              <a:t>Wikipedia </a:t>
            </a:r>
            <a:r>
              <a:rPr lang="ja-JP" altLang="en-US" sz="1200" dirty="0"/>
              <a:t>の日本語大規模コーパスを用いた</a:t>
            </a:r>
            <a:endParaRPr lang="en-US" altLang="ja-JP" sz="1200" dirty="0"/>
          </a:p>
          <a:p>
            <a:r>
              <a:rPr lang="ja-JP" altLang="en-US" sz="1200" dirty="0"/>
              <a:t>事前学習済みモデルを使用しました</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イラストのより合理的なベクトル化が期待できる手法です</a:t>
            </a:r>
            <a:r>
              <a:rPr kumimoji="1" lang="en-US" altLang="ja-JP" dirty="0"/>
              <a:t>. </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142882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715283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401535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2275594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実験２では過去のセリフを考慮した感情推定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実験３ではマルチモーダルな感情推定の検討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時間の都合上、実験１と３についてのみお話します。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717008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a:t>
            </a:r>
            <a:r>
              <a:rPr kumimoji="1" lang="en-US" altLang="ja-JP" b="0" dirty="0">
                <a:highlight>
                  <a:srgbClr val="ED7D31"/>
                </a:highlight>
              </a:rPr>
              <a:t>1</a:t>
            </a:r>
            <a:r>
              <a:rPr kumimoji="1" lang="ja-JP" altLang="en-US" b="0" dirty="0">
                <a:highlight>
                  <a:srgbClr val="ED7D31"/>
                </a:highlight>
              </a:rPr>
              <a:t>文のセリフを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en-US" altLang="ja-JP" dirty="0"/>
          </a:p>
          <a:p>
            <a:r>
              <a:rPr kumimoji="1" lang="ja-JP" altLang="en-US" dirty="0"/>
              <a:t>また、２つの実験設定として～～～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実験３では実験</a:t>
            </a:r>
            <a:r>
              <a:rPr kumimoji="1" lang="en-US" altLang="ja-JP" dirty="0"/>
              <a:t>1</a:t>
            </a:r>
            <a:r>
              <a:rPr kumimoji="1" lang="ja-JP" altLang="en-US" dirty="0"/>
              <a:t>のマルチモーダル化に取り組みました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i2v</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セリフベクトルとコンキャットしたものを識別器への入力とします</a:t>
            </a:r>
            <a:endParaRPr kumimoji="1" lang="en-US" altLang="ja-JP" dirty="0"/>
          </a:p>
          <a:p>
            <a:endParaRPr kumimoji="1" lang="en-US" altLang="ja-JP" dirty="0"/>
          </a:p>
          <a:p>
            <a:r>
              <a:rPr kumimoji="1" lang="ja-JP" altLang="en-US" dirty="0"/>
              <a:t>同様に </a:t>
            </a:r>
            <a:r>
              <a:rPr kumimoji="1" lang="en-US" altLang="ja-JP" dirty="0"/>
              <a:t>BERT last layer…</a:t>
            </a:r>
            <a:r>
              <a:rPr kumimoji="1" lang="ja-JP" altLang="en-US" dirty="0"/>
              <a:t>と</a:t>
            </a:r>
            <a:r>
              <a:rPr kumimoji="1" lang="en-US" altLang="ja-JP" dirty="0"/>
              <a:t>…</a:t>
            </a:r>
          </a:p>
          <a:p>
            <a:endParaRPr kumimoji="1" lang="en-US" altLang="ja-JP" dirty="0"/>
          </a:p>
          <a:p>
            <a:r>
              <a:rPr kumimoji="1" lang="ja-JP" altLang="en-US" dirty="0"/>
              <a:t>このとき、コマベクトルは固定とし、</a:t>
            </a:r>
            <a:endParaRPr kumimoji="1" lang="en-US" altLang="ja-JP" dirty="0"/>
          </a:p>
          <a:p>
            <a:r>
              <a:rPr kumimoji="1" lang="en-US" altLang="ja-JP" dirty="0"/>
              <a:t>I2v</a:t>
            </a:r>
            <a:r>
              <a:rPr kumimoji="1" lang="ja-JP" altLang="en-US" dirty="0"/>
              <a:t>モデルの重みは更新しないものとします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学習路綱</a:t>
            </a:r>
            <a:r>
              <a:rPr kumimoji="1" lang="en-US" altLang="ja-JP" dirty="0" err="1"/>
              <a:t>optuna</a:t>
            </a:r>
            <a:r>
              <a:rPr kumimoji="1" lang="ja-JP" altLang="en-US" dirty="0"/>
              <a:t>を用いて調整しました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多くのタッチにおいて</a:t>
            </a:r>
            <a:r>
              <a:rPr kumimoji="1" lang="en-US" altLang="ja-JP" dirty="0"/>
              <a:t>…</a:t>
            </a:r>
            <a:r>
              <a:rPr kumimoji="1" lang="ja-JP" altLang="en-US" sz="1200" dirty="0"/>
              <a:t>非常に少ない不均衡データで、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このまま学習をしてしまうとデータ数が少ないものはあまり学習されないという問題があります。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そこで、訓練用データにおける・・・</a:t>
            </a:r>
            <a:endParaRPr kumimoji="1" lang="en-US" altLang="ja-JP" dirty="0"/>
          </a:p>
          <a:p>
            <a:endParaRPr kumimoji="1" lang="en-US" altLang="ja-JP" dirty="0"/>
          </a:p>
          <a:p>
            <a:endParaRPr kumimoji="1" lang="en-US" altLang="ja-JP" dirty="0"/>
          </a:p>
          <a:p>
            <a:r>
              <a:rPr kumimoji="1" lang="en-US" altLang="ja-JP" dirty="0" err="1"/>
              <a:t>Optuna</a:t>
            </a:r>
            <a:r>
              <a:rPr kumimoji="1" lang="en-US" altLang="ja-JP" dirty="0"/>
              <a:t> </a:t>
            </a:r>
            <a:r>
              <a:rPr kumimoji="1" lang="ja-JP" altLang="en-US" dirty="0"/>
              <a:t>の引用</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r>
              <a:rPr kumimoji="1" lang="en-US" altLang="ja-JP" dirty="0"/>
              <a:t>. </a:t>
            </a:r>
            <a:r>
              <a:rPr kumimoji="1" lang="ja-JP" altLang="en-US" dirty="0"/>
              <a:t>詳しくは資料を参照ください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ja-JP" altLang="en-US" dirty="0"/>
              <a:t>表より、</a:t>
            </a:r>
            <a:endParaRPr kumimoji="1" lang="en-US" altLang="ja-JP" dirty="0"/>
          </a:p>
          <a:p>
            <a:r>
              <a:rPr kumimoji="1" lang="ja-JP" altLang="en-US" dirty="0"/>
              <a:t>最終層のパラメータのみをチューニングした　</a:t>
            </a:r>
            <a:r>
              <a:rPr kumimoji="1" lang="en-US" altLang="ja-JP" dirty="0" err="1"/>
              <a:t>bert</a:t>
            </a:r>
            <a:r>
              <a:rPr kumimoji="1" lang="en-US" altLang="ja-JP" dirty="0"/>
              <a:t> last layer </a:t>
            </a:r>
            <a:r>
              <a:rPr kumimoji="1" lang="ja-JP" altLang="en-US" dirty="0"/>
              <a:t>の方が全体的に　パラメータをすべて固定させた </a:t>
            </a:r>
            <a:r>
              <a:rPr kumimoji="1" lang="en-US" altLang="ja-JP" dirty="0" err="1"/>
              <a:t>bert</a:t>
            </a:r>
            <a:r>
              <a:rPr kumimoji="1" lang="en-US" altLang="ja-JP" dirty="0"/>
              <a:t> fixed </a:t>
            </a:r>
            <a:r>
              <a:rPr kumimoji="1" lang="ja-JP" altLang="en-US" dirty="0"/>
              <a:t>を上回り、</a:t>
            </a:r>
            <a:endParaRPr kumimoji="1" lang="en-US" altLang="ja-JP" dirty="0"/>
          </a:p>
          <a:p>
            <a:r>
              <a:rPr kumimoji="1" lang="en-US" altLang="ja-JP" dirty="0"/>
              <a:t>Acc</a:t>
            </a:r>
            <a:r>
              <a:rPr kumimoji="1" lang="ja-JP" altLang="en-US" dirty="0"/>
              <a:t>もベースラインを超えたことから</a:t>
            </a:r>
            <a:endParaRPr kumimoji="1" lang="en-US" altLang="ja-JP" dirty="0"/>
          </a:p>
          <a:p>
            <a:r>
              <a:rPr kumimoji="1" lang="ja-JP" altLang="en-US" dirty="0"/>
              <a:t>この漫画のセリフの感情推定というタスクにおいても </a:t>
            </a:r>
            <a:r>
              <a:rPr kumimoji="1" lang="en-US" altLang="ja-JP" dirty="0"/>
              <a:t>BERT </a:t>
            </a:r>
            <a:r>
              <a:rPr kumimoji="1" lang="ja-JP" altLang="en-US" dirty="0"/>
              <a:t>の </a:t>
            </a:r>
            <a:r>
              <a:rPr kumimoji="1" lang="en-US" altLang="ja-JP" dirty="0"/>
              <a:t>Fine – tuning </a:t>
            </a:r>
            <a:r>
              <a:rPr kumimoji="1" lang="ja-JP" altLang="en-US" dirty="0"/>
              <a:t>の有用性を示せました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次に実験３の結果です</a:t>
            </a:r>
            <a:r>
              <a:rPr kumimoji="1" lang="en-US" altLang="ja-JP" dirty="0"/>
              <a:t>. </a:t>
            </a:r>
            <a:r>
              <a:rPr kumimoji="1" lang="ja-JP" altLang="en-US" dirty="0"/>
              <a:t>比較として 実験１における </a:t>
            </a:r>
            <a:r>
              <a:rPr kumimoji="1" lang="en-US" altLang="ja-JP" sz="1200" dirty="0"/>
              <a:t>BERT last layer</a:t>
            </a:r>
            <a:r>
              <a:rPr kumimoji="1" lang="ja-JP" altLang="en-US" dirty="0"/>
              <a:t>の結果も載せています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実験３の結果より</a:t>
            </a:r>
            <a:endParaRPr kumimoji="1" lang="en-US" altLang="ja-JP" dirty="0"/>
          </a:p>
          <a:p>
            <a:r>
              <a:rPr kumimoji="1" lang="ja-JP" altLang="en-US" dirty="0"/>
              <a:t>同様に最終層のパラメータのみをチューニングした　</a:t>
            </a:r>
            <a:r>
              <a:rPr kumimoji="1" lang="en-US" altLang="ja-JP" dirty="0"/>
              <a:t>multi last layer </a:t>
            </a:r>
            <a:r>
              <a:rPr kumimoji="1" lang="ja-JP" altLang="en-US" dirty="0"/>
              <a:t>の方が全体的に　パラメータをすべて固定させた </a:t>
            </a:r>
            <a:r>
              <a:rPr kumimoji="1" lang="en-US" altLang="ja-JP" dirty="0"/>
              <a:t>multi fixed </a:t>
            </a:r>
            <a:r>
              <a:rPr kumimoji="1" lang="ja-JP" altLang="en-US" dirty="0"/>
              <a:t>を上回りました</a:t>
            </a:r>
            <a:r>
              <a:rPr kumimoji="1" lang="en-US" altLang="ja-JP" dirty="0"/>
              <a:t>.</a:t>
            </a:r>
          </a:p>
          <a:p>
            <a:endParaRPr kumimoji="1" lang="en-US" altLang="ja-JP" dirty="0"/>
          </a:p>
          <a:p>
            <a:r>
              <a:rPr kumimoji="1" lang="en-US" altLang="ja-JP" dirty="0"/>
              <a:t>Accuracy</a:t>
            </a:r>
            <a:r>
              <a:rPr kumimoji="1" lang="ja-JP" altLang="en-US" dirty="0"/>
              <a:t>はベースラインは越えたものの、実験１を下回る結果となりました</a:t>
            </a:r>
            <a:r>
              <a:rPr kumimoji="1" lang="en-US" altLang="ja-JP" dirty="0"/>
              <a:t>, </a:t>
            </a:r>
            <a:r>
              <a:rPr kumimoji="1" lang="ja-JP" altLang="en-US" dirty="0"/>
              <a:t>しかし実験３における </a:t>
            </a:r>
            <a:r>
              <a:rPr kumimoji="1" lang="en-US" altLang="ja-JP" dirty="0"/>
              <a:t>Multi last layer </a:t>
            </a:r>
            <a:r>
              <a:rPr kumimoji="1" lang="ja-JP" altLang="en-US" dirty="0"/>
              <a:t>の</a:t>
            </a:r>
            <a:endParaRPr kumimoji="1" lang="en-US" altLang="ja-JP" dirty="0"/>
          </a:p>
          <a:p>
            <a:r>
              <a:rPr kumimoji="1" lang="en-US" altLang="ja-JP" dirty="0"/>
              <a:t>P-Recall, F</a:t>
            </a:r>
            <a:r>
              <a:rPr kumimoji="1" lang="ja-JP" altLang="en-US" dirty="0"/>
              <a:t>値 は最も高い値を示しており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そしてこれらの図の中でオレンジの枠に囲われたセリフは</a:t>
            </a:r>
            <a:endParaRPr kumimoji="1" lang="en-US" altLang="ja-JP" dirty="0"/>
          </a:p>
          <a:p>
            <a:r>
              <a:rPr kumimoji="1" lang="ja-JP" altLang="en-US" dirty="0"/>
              <a:t>少年漫画タッチにおいて正例ラベルが付いている中で</a:t>
            </a:r>
            <a:endParaRPr kumimoji="1" lang="en-US" altLang="ja-JP" dirty="0"/>
          </a:p>
          <a:p>
            <a:r>
              <a:rPr kumimoji="1" lang="ja-JP" altLang="en-US" dirty="0"/>
              <a:t>コマ情報を加味した結果、識別できるようになったセリフです</a:t>
            </a:r>
            <a:r>
              <a:rPr kumimoji="1" lang="en-US" altLang="ja-JP" dirty="0"/>
              <a:t>. </a:t>
            </a:r>
            <a:r>
              <a:rPr kumimoji="1" lang="ja-JP" altLang="en-US" dirty="0"/>
              <a:t>おそらく我々から見ても絵を加味することで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つまりコマベクトルに関して</a:t>
            </a:r>
            <a:endParaRPr kumimoji="1" lang="en-US" altLang="ja-JP"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Concat</a:t>
            </a:r>
            <a:r>
              <a:rPr kumimoji="1" lang="en-US" altLang="ja-JP" dirty="0"/>
              <a:t> </a:t>
            </a:r>
            <a:r>
              <a:rPr kumimoji="1" lang="ja-JP" altLang="en-US" dirty="0"/>
              <a:t>前の処理として全結合層を加えて次元数をそろえるなど</a:t>
            </a:r>
            <a:r>
              <a:rPr kumimoji="1" lang="en-US" altLang="ja-JP" dirty="0"/>
              <a:t>, </a:t>
            </a:r>
            <a:r>
              <a:rPr kumimoji="1" lang="ja-JP" altLang="en-US" dirty="0"/>
              <a:t>更なる工夫をすれば精度の向上が望まれると考えられます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現状</a:t>
            </a:r>
            <a:endParaRPr kumimoji="1" lang="en-US" altLang="ja-JP" dirty="0"/>
          </a:p>
          <a:p>
            <a:r>
              <a:rPr kumimoji="1" lang="ja-JP" altLang="en-US" dirty="0"/>
              <a:t>図のように 登場人物は 主に </a:t>
            </a:r>
            <a:r>
              <a:rPr kumimoji="1" lang="en-US" altLang="ja-JP" dirty="0"/>
              <a:t>A </a:t>
            </a:r>
            <a:r>
              <a:rPr kumimoji="1" lang="ja-JP" altLang="en-US" dirty="0" err="1"/>
              <a:t>くん</a:t>
            </a:r>
            <a:r>
              <a:rPr kumimoji="1" lang="ja-JP" altLang="en-US" dirty="0"/>
              <a:t>と</a:t>
            </a:r>
            <a:r>
              <a:rPr kumimoji="1" lang="en-US" altLang="ja-JP" dirty="0"/>
              <a:t>B</a:t>
            </a:r>
            <a:r>
              <a:rPr kumimoji="1" lang="ja-JP" altLang="en-US" dirty="0" err="1"/>
              <a:t>さんなのです</a:t>
            </a:r>
            <a:r>
              <a:rPr kumimoji="1" lang="ja-JP" altLang="en-US" dirty="0"/>
              <a:t>が</a:t>
            </a:r>
            <a:r>
              <a:rPr kumimoji="1" lang="en-US" altLang="ja-JP" dirty="0"/>
              <a:t>,</a:t>
            </a:r>
          </a:p>
          <a:p>
            <a:r>
              <a:rPr kumimoji="1" lang="ja-JP" altLang="en-US" dirty="0"/>
              <a:t>アルファベットの</a:t>
            </a:r>
            <a:r>
              <a:rPr kumimoji="1" lang="en-US" altLang="ja-JP" dirty="0"/>
              <a:t>A, B </a:t>
            </a:r>
            <a:r>
              <a:rPr kumimoji="1" lang="ja-JP" altLang="en-US" dirty="0"/>
              <a:t>が未知語として扱われているため</a:t>
            </a:r>
            <a:r>
              <a:rPr kumimoji="1" lang="en-US" altLang="ja-JP" dirty="0"/>
              <a:t>, </a:t>
            </a:r>
            <a:r>
              <a:rPr kumimoji="1" lang="ja-JP" altLang="en-US" dirty="0"/>
              <a:t>主語の情報が抜け落ちて</a:t>
            </a:r>
            <a:endParaRPr kumimoji="1" lang="en-US" altLang="ja-JP" dirty="0"/>
          </a:p>
          <a:p>
            <a:r>
              <a:rPr kumimoji="1" lang="ja-JP" altLang="en-US" dirty="0"/>
              <a:t>会話の流れを上手く学習できていない可能性があることから</a:t>
            </a:r>
            <a:r>
              <a:rPr kumimoji="1" lang="en-US" altLang="ja-JP" dirty="0"/>
              <a:t>, </a:t>
            </a:r>
            <a:r>
              <a:rPr kumimoji="1" lang="ja-JP" altLang="en-US" dirty="0"/>
              <a:t>発話者情報を加味したり</a:t>
            </a:r>
            <a:r>
              <a:rPr kumimoji="1" lang="en-US" altLang="ja-JP" dirty="0"/>
              <a:t>, </a:t>
            </a:r>
            <a:r>
              <a:rPr kumimoji="1" lang="ja-JP" altLang="en-US" dirty="0"/>
              <a:t>セリフ内のキャラクタ名を特殊なトークンに置き換えるなどの</a:t>
            </a:r>
            <a:endParaRPr kumimoji="1" lang="en-US" altLang="ja-JP" dirty="0"/>
          </a:p>
          <a:p>
            <a:r>
              <a:rPr kumimoji="1" lang="ja-JP" altLang="en-US" dirty="0"/>
              <a:t>工夫が必要であるといえます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385406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illustration2vec </a:t>
            </a:r>
            <a:r>
              <a:rPr lang="ja-JP" altLang="en-US" sz="1200" cap="none" dirty="0">
                <a:solidFill>
                  <a:schemeClr val="tx1">
                    <a:lumMod val="95000"/>
                  </a:schemeClr>
                </a:solidFill>
              </a:rPr>
              <a:t>で得たコマの画像情報を加味した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 正例の識別能力は向上した一方で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データセットの問題が挙げられます。</a:t>
            </a:r>
            <a:endParaRPr lang="en-US" altLang="ja-JP" sz="1200" dirty="0">
              <a:solidFill>
                <a:schemeClr val="tx1">
                  <a:lumMod val="95000"/>
                </a:schemeClr>
              </a:solidFill>
            </a:endParaRPr>
          </a:p>
          <a:p>
            <a:r>
              <a:rPr kumimoji="1" lang="ja-JP" altLang="en-US" dirty="0"/>
              <a:t>大きく分けて２つあり、</a:t>
            </a:r>
            <a:endParaRPr kumimoji="1" lang="en-US" altLang="ja-JP" dirty="0"/>
          </a:p>
          <a:p>
            <a:r>
              <a:rPr kumimoji="1" lang="ja-JP" altLang="en-US" dirty="0"/>
              <a:t>データの少なさと、アノテーション不備があげられます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そこで、主にデータの少なさに関する問題の解決策としては、、</a:t>
            </a:r>
            <a:endParaRPr kumimoji="1" lang="en-US" altLang="ja-JP" sz="1200" dirty="0"/>
          </a:p>
          <a:p>
            <a:r>
              <a:rPr lang="ja-JP" altLang="en-US" sz="1200" dirty="0"/>
              <a:t>日本語 </a:t>
            </a:r>
            <a:r>
              <a:rPr lang="en-US" altLang="ja-JP" sz="1200" dirty="0"/>
              <a:t>WordNet </a:t>
            </a:r>
            <a:r>
              <a:rPr lang="ja-JP" altLang="en-US" sz="1200" dirty="0"/>
              <a:t>を用いた類義語への置換による</a:t>
            </a:r>
            <a:endParaRPr lang="en-US" altLang="ja-JP" sz="1200" dirty="0"/>
          </a:p>
          <a:p>
            <a:r>
              <a:rPr lang="ja-JP" altLang="en-US" sz="1200" dirty="0"/>
              <a:t>拡張手法では</a:t>
            </a:r>
            <a:r>
              <a:rPr lang="en-US" altLang="ja-JP" sz="1200" dirty="0"/>
              <a:t>, </a:t>
            </a:r>
            <a:r>
              <a:rPr lang="ja-JP" altLang="en-US" sz="1200" dirty="0"/>
              <a:t>意味的齟齬が大きくなることや</a:t>
            </a:r>
            <a:endParaRPr lang="en-US" altLang="ja-JP" sz="1200" dirty="0"/>
          </a:p>
          <a:p>
            <a:r>
              <a:rPr lang="ja-JP" altLang="en-US" sz="1200" dirty="0"/>
              <a:t>機械学習によるセリフの多様な自動生成はより難しいタスク</a:t>
            </a:r>
            <a:endParaRPr lang="en-US" altLang="ja-JP" sz="1200" dirty="0"/>
          </a:p>
          <a:p>
            <a:r>
              <a:rPr lang="ja-JP" altLang="en-US" sz="1200" dirty="0"/>
              <a:t>であることを踏まえると、</a:t>
            </a:r>
            <a:endParaRPr lang="en-US" altLang="ja-JP" sz="1200"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lang="en-US" altLang="ja-JP" sz="1200" dirty="0"/>
          </a:p>
          <a:p>
            <a:endParaRPr lang="en-US" altLang="ja-JP" sz="1200"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3408372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コミック工学に代表される漫画を対象とした研究に着目しました．</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この研究分野では</a:t>
            </a:r>
          </a:p>
          <a:p>
            <a:endParaRPr kumimoji="1" lang="en-US" altLang="ja-JP" dirty="0"/>
          </a:p>
          <a:p>
            <a:r>
              <a:rPr kumimoji="1" lang="ja-JP" altLang="en-US" dirty="0"/>
              <a:t>セリフやオノマトペといった自然言語と</a:t>
            </a:r>
            <a:endParaRPr kumimoji="1" lang="en-US" altLang="ja-JP" dirty="0"/>
          </a:p>
          <a:p>
            <a:r>
              <a:rPr kumimoji="1" lang="ja-JP" altLang="en-US" dirty="0"/>
              <a:t>キャラクタ・背景といった画像から構成されるマルチモーダルなデータを扱います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a:t>
            </a:r>
            <a:r>
              <a:rPr kumimoji="1" lang="ja-JP" altLang="en-US" b="1" dirty="0"/>
              <a:t>漫画の内容理解を目指した研究</a:t>
            </a:r>
            <a:r>
              <a:rPr kumimoji="1" lang="ja-JP" altLang="en-US" dirty="0"/>
              <a:t>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69</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74</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86</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87</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90</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a:t>
            </a:r>
            <a:r>
              <a:rPr lang="en-US" altLang="ja-JP" sz="1200" dirty="0">
                <a:solidFill>
                  <a:schemeClr val="tx1">
                    <a:lumMod val="95000"/>
                  </a:schemeClr>
                </a:solidFill>
              </a:rPr>
              <a:t>4 </a:t>
            </a:r>
            <a:r>
              <a:rPr lang="ja-JP" altLang="en-US" sz="1200" dirty="0">
                <a:solidFill>
                  <a:schemeClr val="tx1">
                    <a:lumMod val="95000"/>
                  </a:schemeClr>
                </a:solidFill>
              </a:rPr>
              <a:t>コマ漫画におけるキャラクタの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2021/2/23</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2021/2/23</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2021/2/23</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7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6.png"/><Relationship Id="rId7"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36.png"/></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dirty="0"/>
              <a:t>ソフトウェアシステム研究グループ</a:t>
            </a:r>
            <a:endParaRPr lang="en-US" altLang="ja-JP" dirty="0"/>
          </a:p>
          <a:p>
            <a:pPr algn="r"/>
            <a:r>
              <a:rPr lang="en-US" altLang="ja-JP" dirty="0"/>
              <a:t>B4   </a:t>
            </a:r>
            <a:r>
              <a:rPr lang="ja-JP" altLang="en-US" dirty="0"/>
              <a:t>高山　裕成</a:t>
            </a:r>
            <a:endParaRPr lang="en-US" altLang="ja-JP"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作者によるセリフの感情アノテーションあり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638636"/>
          </a:xfrm>
          <a:prstGeom prst="rect">
            <a:avLst/>
          </a:prstGeom>
          <a:noFill/>
        </p:spPr>
        <p:txBody>
          <a:bodyPr wrap="square" rtlCol="0">
            <a:spAutoFit/>
          </a:bodyPr>
          <a:lstStyle/>
          <a:p>
            <a:r>
              <a:rPr lang="en-US" altLang="ja-JP" sz="1400" dirty="0"/>
              <a:t>4</a:t>
            </a:r>
            <a:r>
              <a:rPr lang="ja-JP" altLang="en-US" sz="1400" dirty="0"/>
              <a:t> コマ漫画ストーリーデータセット（創作者と人工知能</a:t>
            </a:r>
            <a:r>
              <a:rPr lang="en-US" altLang="ja-JP" sz="1400" dirty="0"/>
              <a:t>: </a:t>
            </a:r>
            <a:r>
              <a:rPr lang="ja-JP" altLang="en-US" sz="1400" dirty="0"/>
              <a:t>共作実現に向けた</a:t>
            </a:r>
            <a:endParaRPr lang="en-US" altLang="ja-JP" sz="1400" dirty="0"/>
          </a:p>
          <a:p>
            <a:r>
              <a:rPr lang="ja-JP" altLang="en-US" sz="1400" dirty="0"/>
              <a:t>創作過程とメタデータ付与 </a:t>
            </a:r>
            <a:r>
              <a:rPr lang="en-US" altLang="ja-JP" sz="1400" dirty="0"/>
              <a:t>4</a:t>
            </a:r>
            <a:r>
              <a:rPr lang="ja-JP" altLang="en-US" sz="1400" dirty="0"/>
              <a:t> コマ漫画ストーリーデータセット</a:t>
            </a:r>
            <a:r>
              <a:rPr lang="en-US" altLang="ja-JP" sz="1400" dirty="0"/>
              <a:t>)</a:t>
            </a:r>
            <a:r>
              <a:rPr lang="ja-JP" altLang="en-US" sz="1400" dirty="0"/>
              <a:t>     上野未貴</a:t>
            </a:r>
            <a:endParaRPr lang="en-US" altLang="ja-JP" sz="140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55072" cy="3972487"/>
            <a:chOff x="975613" y="779620"/>
            <a:chExt cx="7355072"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17</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031873"/>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本研究では京都大学 黒橋・河原研究室が</a:t>
            </a:r>
            <a:endParaRPr lang="en-US" altLang="ja-JP" sz="2400" dirty="0"/>
          </a:p>
          <a:p>
            <a:r>
              <a:rPr lang="ja-JP" altLang="en-US" sz="2400" dirty="0"/>
              <a:t>　公開している事前学習済みモデルを使用</a:t>
            </a:r>
            <a:endParaRPr lang="en-US" altLang="ja-JP" sz="2800" dirty="0"/>
          </a:p>
          <a:p>
            <a:pPr marL="285750" indent="-285750">
              <a:buFont typeface="Arial" panose="020B0604020202020204" pitchFamily="34" charset="0"/>
              <a:buChar char="•"/>
            </a:pPr>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71551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4925605" y="5578096"/>
            <a:ext cx="3399183" cy="600164"/>
          </a:xfrm>
          <a:prstGeom prst="rect">
            <a:avLst/>
          </a:prstGeom>
          <a:noFill/>
        </p:spPr>
        <p:txBody>
          <a:bodyPr wrap="square" rtlCol="0">
            <a:spAutoFit/>
          </a:bodyPr>
          <a:lstStyle/>
          <a:p>
            <a:r>
              <a:rPr kumimoji="1" lang="ja-JP" altLang="en-US" sz="1100" dirty="0"/>
              <a:t>柴田 知秀</a:t>
            </a:r>
            <a:r>
              <a:rPr kumimoji="1" lang="en-US" altLang="ja-JP" sz="1100" dirty="0"/>
              <a:t>, </a:t>
            </a:r>
            <a:r>
              <a:rPr kumimoji="1" lang="ja-JP" altLang="en-US" sz="1100" dirty="0"/>
              <a:t>河原 大輔</a:t>
            </a:r>
            <a:r>
              <a:rPr kumimoji="1" lang="en-US" altLang="ja-JP" sz="1100" dirty="0"/>
              <a:t>, </a:t>
            </a:r>
            <a:r>
              <a:rPr kumimoji="1" lang="ja-JP" altLang="en-US" sz="1100" dirty="0"/>
              <a:t>黒橋 禎夫</a:t>
            </a:r>
            <a:r>
              <a:rPr kumimoji="1" lang="en-US" altLang="ja-JP" sz="1100" dirty="0"/>
              <a:t>,</a:t>
            </a:r>
          </a:p>
          <a:p>
            <a:r>
              <a:rPr kumimoji="1" lang="en-US" altLang="ja-JP" sz="1100" dirty="0"/>
              <a:t>BERT </a:t>
            </a:r>
            <a:r>
              <a:rPr kumimoji="1" lang="ja-JP" altLang="en-US" sz="1100" dirty="0"/>
              <a:t>による日本語構文解析の精度向上</a:t>
            </a:r>
            <a:r>
              <a:rPr kumimoji="1" lang="en-US" altLang="ja-JP" sz="1100" dirty="0"/>
              <a:t>,</a:t>
            </a:r>
          </a:p>
          <a:p>
            <a:r>
              <a:rPr kumimoji="1" lang="ja-JP" altLang="en-US" sz="1100" dirty="0"/>
              <a:t>言語処理学会 第</a:t>
            </a:r>
            <a:r>
              <a:rPr kumimoji="1" lang="en-US" altLang="ja-JP" sz="1100" dirty="0"/>
              <a:t>25</a:t>
            </a:r>
            <a:r>
              <a:rPr kumimoji="1" lang="ja-JP" altLang="en-US" sz="1100" dirty="0"/>
              <a:t>回年次大会</a:t>
            </a:r>
            <a:r>
              <a:rPr kumimoji="1" lang="en-US" altLang="ja-JP" sz="1100" dirty="0"/>
              <a:t>,pp.205-208,2019</a:t>
            </a:r>
            <a:endParaRPr kumimoji="1" lang="ja-JP" altLang="en-US" sz="1100" dirty="0"/>
          </a:p>
        </p:txBody>
      </p:sp>
    </p:spTree>
    <p:extLst>
      <p:ext uri="{BB962C8B-B14F-4D97-AF65-F5344CB8AC3E}">
        <p14:creationId xmlns:p14="http://schemas.microsoft.com/office/powerpoint/2010/main" val="339552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1569660"/>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a:p>
            <a:endParaRPr kumimoji="1" lang="en-US" altLang="ja-JP" sz="1200" dirty="0"/>
          </a:p>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2928824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Tree>
    <p:extLst>
      <p:ext uri="{BB962C8B-B14F-4D97-AF65-F5344CB8AC3E}">
        <p14:creationId xmlns:p14="http://schemas.microsoft.com/office/powerpoint/2010/main" val="17546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grpSp>
        <p:nvGrpSpPr>
          <p:cNvPr id="10" name="グループ化 9">
            <a:extLst>
              <a:ext uri="{FF2B5EF4-FFF2-40B4-BE49-F238E27FC236}">
                <a16:creationId xmlns:a16="http://schemas.microsoft.com/office/drawing/2014/main" id="{09D2465C-DEAB-4E6E-B260-F1E9983734F1}"/>
              </a:ext>
            </a:extLst>
          </p:cNvPr>
          <p:cNvGrpSpPr/>
          <p:nvPr/>
        </p:nvGrpSpPr>
        <p:grpSpPr>
          <a:xfrm>
            <a:off x="427051" y="4322517"/>
            <a:ext cx="6967170" cy="1855743"/>
            <a:chOff x="427051" y="4322517"/>
            <a:chExt cx="6967170" cy="1855743"/>
          </a:xfrm>
        </p:grpSpPr>
        <p:grpSp>
          <p:nvGrpSpPr>
            <p:cNvPr id="7" name="グループ化 6">
              <a:extLst>
                <a:ext uri="{FF2B5EF4-FFF2-40B4-BE49-F238E27FC236}">
                  <a16:creationId xmlns:a16="http://schemas.microsoft.com/office/drawing/2014/main" id="{1B1DEF3D-F857-4458-B6EC-73E02194F18C}"/>
                </a:ext>
              </a:extLst>
            </p:cNvPr>
            <p:cNvGrpSpPr/>
            <p:nvPr/>
          </p:nvGrpSpPr>
          <p:grpSpPr>
            <a:xfrm>
              <a:off x="427051" y="4322517"/>
              <a:ext cx="6967170" cy="1855743"/>
              <a:chOff x="427051" y="4322517"/>
              <a:chExt cx="6967170" cy="1855743"/>
            </a:xfrm>
          </p:grpSpPr>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27051" y="4322517"/>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250594" y="4987001"/>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255168E-D41D-4507-8399-D339D5A6EE71}"/>
                  </a:ext>
                </a:extLst>
              </p:cNvPr>
              <p:cNvSpPr txBox="1"/>
              <p:nvPr/>
            </p:nvSpPr>
            <p:spPr>
              <a:xfrm>
                <a:off x="3952106" y="4743367"/>
                <a:ext cx="3442115" cy="1015663"/>
              </a:xfrm>
              <a:prstGeom prst="rect">
                <a:avLst/>
              </a:prstGeom>
              <a:noFill/>
            </p:spPr>
            <p:txBody>
              <a:bodyPr wrap="square" rtlCol="0">
                <a:spAutoFit/>
              </a:bodyPr>
              <a:lstStyle/>
              <a:p>
                <a:r>
                  <a:rPr kumimoji="1" lang="en-US" altLang="ja-JP" sz="2000" dirty="0">
                    <a:solidFill>
                      <a:schemeClr val="bg1"/>
                    </a:solidFill>
                  </a:rPr>
                  <a:t>A</a:t>
                </a:r>
                <a:r>
                  <a:rPr kumimoji="1" lang="ja-JP" altLang="en-US" sz="2000" dirty="0">
                    <a:solidFill>
                      <a:schemeClr val="bg1"/>
                    </a:solidFill>
                  </a:rPr>
                  <a:t>くんっていつもクールね</a:t>
                </a:r>
                <a:endParaRPr kumimoji="1" lang="en-US" altLang="ja-JP" sz="2000" dirty="0">
                  <a:solidFill>
                    <a:schemeClr val="bg1"/>
                  </a:solidFill>
                </a:endParaRPr>
              </a:p>
              <a:p>
                <a:endParaRPr kumimoji="1" lang="en-US" altLang="ja-JP" sz="2000" dirty="0"/>
              </a:p>
              <a:p>
                <a:r>
                  <a:rPr kumimoji="1" lang="en-US" altLang="ja-JP" sz="2000" dirty="0"/>
                  <a:t>       </a:t>
                </a:r>
                <a:r>
                  <a:rPr kumimoji="1" lang="en-US" altLang="ja-JP" sz="2000" dirty="0">
                    <a:solidFill>
                      <a:schemeClr val="bg1"/>
                    </a:solidFill>
                  </a:rPr>
                  <a:t>&lt;mention&gt; </a:t>
                </a:r>
                <a:r>
                  <a:rPr kumimoji="1" lang="ja-JP" altLang="en-US" sz="2000" dirty="0">
                    <a:solidFill>
                      <a:schemeClr val="bg1"/>
                    </a:solidFill>
                  </a:rPr>
                  <a:t>そうかなあ</a:t>
                </a:r>
              </a:p>
            </p:txBody>
          </p:sp>
        </p:grpSp>
        <p:pic>
          <p:nvPicPr>
            <p:cNvPr id="9" name="グラフィックス 8" descr="戻る 単色塗りつぶし">
              <a:extLst>
                <a:ext uri="{FF2B5EF4-FFF2-40B4-BE49-F238E27FC236}">
                  <a16:creationId xmlns:a16="http://schemas.microsoft.com/office/drawing/2014/main" id="{34E6BF2E-CA45-4B2F-8367-87C61323DD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952106" y="5237561"/>
              <a:ext cx="552425" cy="552425"/>
            </a:xfrm>
            <a:prstGeom prst="rect">
              <a:avLst/>
            </a:prstGeom>
          </p:spPr>
        </p:pic>
      </p:grpSp>
    </p:spTree>
    <p:extLst>
      <p:ext uri="{BB962C8B-B14F-4D97-AF65-F5344CB8AC3E}">
        <p14:creationId xmlns:p14="http://schemas.microsoft.com/office/powerpoint/2010/main" val="501770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427573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pSp>
        <p:nvGrpSpPr>
          <p:cNvPr id="21" name="グループ化 20">
            <a:extLst>
              <a:ext uri="{FF2B5EF4-FFF2-40B4-BE49-F238E27FC236}">
                <a16:creationId xmlns:a16="http://schemas.microsoft.com/office/drawing/2014/main" id="{26EBDD12-D585-47D2-8B0E-899F926602CB}"/>
              </a:ext>
            </a:extLst>
          </p:cNvPr>
          <p:cNvGrpSpPr/>
          <p:nvPr/>
        </p:nvGrpSpPr>
        <p:grpSpPr>
          <a:xfrm>
            <a:off x="389533" y="2003255"/>
            <a:ext cx="8455065" cy="2986664"/>
            <a:chOff x="389533" y="2003255"/>
            <a:chExt cx="8455065" cy="2986664"/>
          </a:xfrm>
        </p:grpSpPr>
        <p:grpSp>
          <p:nvGrpSpPr>
            <p:cNvPr id="20" name="グループ化 19">
              <a:extLst>
                <a:ext uri="{FF2B5EF4-FFF2-40B4-BE49-F238E27FC236}">
                  <a16:creationId xmlns:a16="http://schemas.microsoft.com/office/drawing/2014/main" id="{96D3B5C5-6B6E-4395-BDFA-FD789DBF778A}"/>
                </a:ext>
              </a:extLst>
            </p:cNvPr>
            <p:cNvGrpSpPr/>
            <p:nvPr/>
          </p:nvGrpSpPr>
          <p:grpSpPr>
            <a:xfrm>
              <a:off x="389533" y="2003255"/>
              <a:ext cx="8455065" cy="2975931"/>
              <a:chOff x="389533" y="2003255"/>
              <a:chExt cx="8455065" cy="2975931"/>
            </a:xfrm>
          </p:grpSpPr>
          <p:grpSp>
            <p:nvGrpSpPr>
              <p:cNvPr id="6" name="グループ化 5">
                <a:extLst>
                  <a:ext uri="{FF2B5EF4-FFF2-40B4-BE49-F238E27FC236}">
                    <a16:creationId xmlns:a16="http://schemas.microsoft.com/office/drawing/2014/main" id="{DC738D31-AC4D-4BF7-AEFE-18DDC9D7D2F4}"/>
                  </a:ext>
                </a:extLst>
              </p:cNvPr>
              <p:cNvGrpSpPr/>
              <p:nvPr/>
            </p:nvGrpSpPr>
            <p:grpSpPr>
              <a:xfrm>
                <a:off x="2425147" y="2003255"/>
                <a:ext cx="6419451" cy="2251320"/>
                <a:chOff x="856060" y="2918947"/>
                <a:chExt cx="7629162" cy="2675569"/>
              </a:xfrm>
            </p:grpSpPr>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solidFill>
                        <a:schemeClr val="bg1"/>
                      </a:solidFill>
                    </a:rPr>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solidFill>
                        <a:schemeClr val="bg1"/>
                      </a:solidFill>
                    </a:rPr>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solidFill>
                        <a:schemeClr val="bg1"/>
                      </a:solidFill>
                    </a:rPr>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solidFill>
                        <a:schemeClr val="bg1"/>
                      </a:solidFill>
                    </a:rPr>
                    <a:t>（エンコーダ）</a:t>
                  </a:r>
                </a:p>
              </p:txBody>
            </p:sp>
          </p:grpSp>
          <p:grpSp>
            <p:nvGrpSpPr>
              <p:cNvPr id="16" name="グループ化 15">
                <a:extLst>
                  <a:ext uri="{FF2B5EF4-FFF2-40B4-BE49-F238E27FC236}">
                    <a16:creationId xmlns:a16="http://schemas.microsoft.com/office/drawing/2014/main" id="{6FCBCE25-1DED-4642-A8F6-A0C49E6F0191}"/>
                  </a:ext>
                </a:extLst>
              </p:cNvPr>
              <p:cNvGrpSpPr/>
              <p:nvPr/>
            </p:nvGrpSpPr>
            <p:grpSpPr>
              <a:xfrm>
                <a:off x="389533" y="2835004"/>
                <a:ext cx="1874123" cy="1296043"/>
                <a:chOff x="1960073" y="1758243"/>
                <a:chExt cx="1874123" cy="1296043"/>
              </a:xfrm>
            </p:grpSpPr>
            <p:sp>
              <p:nvSpPr>
                <p:cNvPr id="13" name="正方形/長方形 12">
                  <a:extLst>
                    <a:ext uri="{FF2B5EF4-FFF2-40B4-BE49-F238E27FC236}">
                      <a16:creationId xmlns:a16="http://schemas.microsoft.com/office/drawing/2014/main" id="{0574EE33-5E78-4803-953C-BC5BB754D46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スポーツゲーム が含まれている画像&#10;&#10;自動的に生成された説明">
                  <a:extLst>
                    <a:ext uri="{FF2B5EF4-FFF2-40B4-BE49-F238E27FC236}">
                      <a16:creationId xmlns:a16="http://schemas.microsoft.com/office/drawing/2014/main" id="{920BDF54-3B03-4B0E-8694-832DB6EC6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32" name="テキスト ボックス 31">
                <a:extLst>
                  <a:ext uri="{FF2B5EF4-FFF2-40B4-BE49-F238E27FC236}">
                    <a16:creationId xmlns:a16="http://schemas.microsoft.com/office/drawing/2014/main" id="{AA37AE1B-8209-4631-9D6D-C03057F43DEB}"/>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solidFill>
                      <a:schemeClr val="bg1"/>
                    </a:solidFill>
                  </a:rPr>
                  <a:t>データ</a:t>
                </a:r>
              </a:p>
            </p:txBody>
          </p:sp>
          <p:grpSp>
            <p:nvGrpSpPr>
              <p:cNvPr id="35" name="グループ化 34">
                <a:extLst>
                  <a:ext uri="{FF2B5EF4-FFF2-40B4-BE49-F238E27FC236}">
                    <a16:creationId xmlns:a16="http://schemas.microsoft.com/office/drawing/2014/main" id="{4C7D3C79-6B93-4F03-B6E9-D3C79B448915}"/>
                  </a:ext>
                </a:extLst>
              </p:cNvPr>
              <p:cNvGrpSpPr/>
              <p:nvPr/>
            </p:nvGrpSpPr>
            <p:grpSpPr>
              <a:xfrm>
                <a:off x="2608987" y="4363279"/>
                <a:ext cx="890623" cy="615907"/>
                <a:chOff x="1960073" y="1758243"/>
                <a:chExt cx="1874123" cy="1296043"/>
              </a:xfrm>
            </p:grpSpPr>
            <p:sp>
              <p:nvSpPr>
                <p:cNvPr id="36" name="正方形/長方形 35">
                  <a:extLst>
                    <a:ext uri="{FF2B5EF4-FFF2-40B4-BE49-F238E27FC236}">
                      <a16:creationId xmlns:a16="http://schemas.microsoft.com/office/drawing/2014/main" id="{76136156-16CA-400E-9D5D-BE8D5CBAADE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descr="スポーツゲーム が含まれている画像&#10;&#10;自動的に生成された説明">
                  <a:extLst>
                    <a:ext uri="{FF2B5EF4-FFF2-40B4-BE49-F238E27FC236}">
                      <a16:creationId xmlns:a16="http://schemas.microsoft.com/office/drawing/2014/main" id="{CDA0B7A9-DFF0-4360-BE8D-1C5714999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38" name="テキスト ボックス 37">
                <a:extLst>
                  <a:ext uri="{FF2B5EF4-FFF2-40B4-BE49-F238E27FC236}">
                    <a16:creationId xmlns:a16="http://schemas.microsoft.com/office/drawing/2014/main" id="{D6A2A274-8F2E-4E2F-BC9F-16BF7614043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solidFill>
                      <a:schemeClr val="bg1"/>
                    </a:solidFill>
                  </a:rPr>
                  <a:t>‘</a:t>
                </a:r>
                <a:r>
                  <a:rPr kumimoji="1" lang="ja-JP" altLang="en-US" dirty="0">
                    <a:solidFill>
                      <a:schemeClr val="bg1"/>
                    </a:solidFill>
                  </a:rPr>
                  <a:t>キャー！</a:t>
                </a:r>
                <a:r>
                  <a:rPr kumimoji="1" lang="en-US" altLang="ja-JP" dirty="0">
                    <a:solidFill>
                      <a:schemeClr val="bg1"/>
                    </a:solidFill>
                  </a:rPr>
                  <a:t>’</a:t>
                </a:r>
                <a:endParaRPr kumimoji="1" lang="ja-JP" altLang="en-US" dirty="0">
                  <a:solidFill>
                    <a:schemeClr val="bg1"/>
                  </a:solidFill>
                </a:endParaRPr>
              </a:p>
            </p:txBody>
          </p:sp>
        </p:grpSp>
        <p:sp>
          <p:nvSpPr>
            <p:cNvPr id="40" name="正方形/長方形 39">
              <a:extLst>
                <a:ext uri="{FF2B5EF4-FFF2-40B4-BE49-F238E27FC236}">
                  <a16:creationId xmlns:a16="http://schemas.microsoft.com/office/drawing/2014/main" id="{76CF824F-5A3F-4A79-9969-C6ACAE5AC3E1}"/>
                </a:ext>
              </a:extLst>
            </p:cNvPr>
            <p:cNvSpPr/>
            <p:nvPr/>
          </p:nvSpPr>
          <p:spPr>
            <a:xfrm>
              <a:off x="4936597" y="4574421"/>
              <a:ext cx="3783408" cy="415498"/>
            </a:xfrm>
            <a:prstGeom prst="rect">
              <a:avLst/>
            </a:prstGeom>
          </p:spPr>
          <p:txBody>
            <a:bodyPr wrap="none">
              <a:spAutoFit/>
            </a:bodyPr>
            <a:lstStyle/>
            <a:p>
              <a:r>
                <a:rPr lang="en-US" altLang="ja-JP" sz="1050" dirty="0">
                  <a:solidFill>
                    <a:schemeClr val="bg1"/>
                  </a:solidFill>
                </a:rPr>
                <a:t>©</a:t>
              </a:r>
              <a:r>
                <a:rPr lang="ja-JP" altLang="en-US" sz="1050" dirty="0">
                  <a:solidFill>
                    <a:schemeClr val="bg1"/>
                  </a:solidFill>
                </a:rPr>
                <a:t>作画：棟田ウメコ</a:t>
              </a:r>
              <a:endParaRPr lang="en-US" altLang="ja-JP" sz="1050" dirty="0">
                <a:solidFill>
                  <a:schemeClr val="bg1"/>
                </a:solidFill>
              </a:endParaRPr>
            </a:p>
            <a:p>
              <a:r>
                <a:rPr lang="ja-JP" altLang="en-US" sz="1050" dirty="0">
                  <a:solidFill>
                    <a:schemeClr val="bg1"/>
                  </a:solidFill>
                </a:rPr>
                <a:t>（シナリオ： </a:t>
              </a:r>
              <a:r>
                <a:rPr lang="en-US" altLang="ja-JP" sz="1050" dirty="0">
                  <a:solidFill>
                    <a:schemeClr val="bg1"/>
                  </a:solidFill>
                </a:rPr>
                <a:t>(</a:t>
              </a:r>
              <a:r>
                <a:rPr lang="ja-JP" altLang="en-US" sz="1050" dirty="0">
                  <a:solidFill>
                    <a:schemeClr val="bg1"/>
                  </a:solidFill>
                </a:rPr>
                <a:t>株</a:t>
              </a:r>
              <a:r>
                <a:rPr lang="en-US" altLang="ja-JP" sz="1050" dirty="0">
                  <a:solidFill>
                    <a:schemeClr val="bg1"/>
                  </a:solidFill>
                </a:rPr>
                <a:t>) </a:t>
              </a:r>
              <a:r>
                <a:rPr lang="ja-JP" altLang="en-US" sz="1050" dirty="0">
                  <a:solidFill>
                    <a:schemeClr val="bg1"/>
                  </a:solidFill>
                </a:rPr>
                <a:t>スポマ播村早紀</a:t>
              </a:r>
              <a:r>
                <a:rPr lang="en-US" altLang="ja-JP" sz="1050" dirty="0">
                  <a:solidFill>
                    <a:schemeClr val="bg1"/>
                  </a:solidFill>
                </a:rPr>
                <a:t>/</a:t>
              </a:r>
              <a:r>
                <a:rPr lang="ja-JP" altLang="en-US" sz="1050" dirty="0">
                  <a:solidFill>
                    <a:schemeClr val="bg1"/>
                  </a:solidFill>
                </a:rPr>
                <a:t>大阪工業大学 上野未貴）</a:t>
              </a:r>
              <a:endParaRPr kumimoji="1" lang="ja-JP" altLang="en-US" sz="1050" dirty="0">
                <a:solidFill>
                  <a:schemeClr val="bg1"/>
                </a:solidFill>
              </a:endParaRPr>
            </a:p>
          </p:txBody>
        </p:sp>
      </p:grpSp>
    </p:spTree>
    <p:extLst>
      <p:ext uri="{BB962C8B-B14F-4D97-AF65-F5344CB8AC3E}">
        <p14:creationId xmlns:p14="http://schemas.microsoft.com/office/powerpoint/2010/main" val="3827695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t>セリフ </a:t>
            </a:r>
            <a:r>
              <a:rPr lang="en-US" altLang="ja-JP" sz="3200" dirty="0"/>
              <a:t>1 </a:t>
            </a:r>
            <a:r>
              <a:rPr lang="ja-JP" altLang="en-US" sz="3200" dirty="0"/>
              <a:t>文の感情推定</a:t>
            </a:r>
            <a:endParaRPr lang="en-US" altLang="ja-JP" sz="3200" dirty="0"/>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bg1">
                    <a:lumMod val="65000"/>
                    <a:lumOff val="35000"/>
                  </a:schemeClr>
                </a:solidFill>
              </a:rPr>
              <a:t>過去のセリフを考慮した感情推定</a:t>
            </a:r>
            <a:endParaRPr lang="en-US" altLang="ja-JP" sz="3200" dirty="0">
              <a:solidFill>
                <a:schemeClr val="bg1">
                  <a:lumMod val="65000"/>
                  <a:lumOff val="3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Tree>
    <p:extLst>
      <p:ext uri="{BB962C8B-B14F-4D97-AF65-F5344CB8AC3E}">
        <p14:creationId xmlns:p14="http://schemas.microsoft.com/office/powerpoint/2010/main" val="196320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312365" y="1567900"/>
            <a:ext cx="3144645" cy="4610360"/>
            <a:chOff x="3691061" y="1822643"/>
            <a:chExt cx="2488924" cy="4492500"/>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89882"/>
            </a:xfrm>
            <a:prstGeom prst="rect">
              <a:avLst/>
            </a:prstGeom>
            <a:noFill/>
          </p:spPr>
          <p:txBody>
            <a:bodyPr wrap="square" rtlCol="0">
              <a:spAutoFit/>
            </a:bodyPr>
            <a:lstStyle/>
            <a:p>
              <a:pPr algn="ctr"/>
              <a:r>
                <a:rPr kumimoji="1" lang="en-US" altLang="ja-JP" sz="2000" b="1" dirty="0"/>
                <a:t>dim : 768</a:t>
              </a:r>
              <a:endParaRPr kumimoji="1" lang="ja-JP" altLang="en-US" sz="2000" b="1" dirty="0"/>
            </a:p>
          </p:txBody>
        </p:sp>
        <p:sp>
          <p:nvSpPr>
            <p:cNvPr id="27" name="四角形: 角を丸くする 26">
              <a:extLst>
                <a:ext uri="{FF2B5EF4-FFF2-40B4-BE49-F238E27FC236}">
                  <a16:creationId xmlns:a16="http://schemas.microsoft.com/office/drawing/2014/main" id="{F841E150-B9D8-4D66-92F7-522FE1333CE1}"/>
                </a:ext>
              </a:extLst>
            </p:cNvPr>
            <p:cNvSpPr/>
            <p:nvPr/>
          </p:nvSpPr>
          <p:spPr>
            <a:xfrm>
              <a:off x="3691061" y="4849922"/>
              <a:ext cx="1759492" cy="69248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4173459" y="1822643"/>
              <a:ext cx="791751" cy="509844"/>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6507894" cy="4247317"/>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fixed</a:t>
            </a:r>
          </a:p>
          <a:p>
            <a:endParaRPr lang="en-US" altLang="ja-JP" sz="2000" b="1" dirty="0">
              <a:solidFill>
                <a:schemeClr val="tx1">
                  <a:lumMod val="95000"/>
                </a:schemeClr>
              </a:solidFill>
            </a:endParaRPr>
          </a:p>
          <a:p>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r>
              <a:rPr lang="ja-JP" altLang="en-US" sz="2000" dirty="0">
                <a:solidFill>
                  <a:schemeClr val="tx1">
                    <a:lumMod val="95000"/>
                  </a:schemeClr>
                </a:solidFill>
              </a:rPr>
              <a:t>　チューニング</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a:t>
            </a:r>
            <a:r>
              <a:rPr lang="ja-JP" altLang="en-US" sz="2400" b="1" dirty="0">
                <a:solidFill>
                  <a:schemeClr val="tx1">
                    <a:lumMod val="95000"/>
                  </a:schemeClr>
                </a:solidFill>
              </a:rPr>
              <a:t>マルチモーダル化</a:t>
            </a:r>
            <a:endParaRPr lang="en-US" altLang="ja-JP" sz="2100" b="1" dirty="0">
              <a:solidFill>
                <a:schemeClr val="tx1">
                  <a:lumMod val="95000"/>
                </a:schemeClr>
              </a:solidFill>
            </a:endParaRPr>
          </a:p>
          <a:p>
            <a:pPr marL="0" indent="0">
              <a:buNone/>
            </a:pPr>
            <a:r>
              <a:rPr lang="ja-JP" altLang="en-US" sz="2000" dirty="0">
                <a:solidFill>
                  <a:schemeClr val="tx1">
                    <a:lumMod val="95000"/>
                  </a:schemeClr>
                </a:solidFill>
              </a:rPr>
              <a:t>セリフベクトルと</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コマベクトルを 結合したものを</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識別器への入力とする</a:t>
            </a:r>
            <a:endParaRPr lang="en-US" altLang="ja-JP" sz="20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856062" y="3933125"/>
            <a:ext cx="3977911" cy="32471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000" dirty="0">
                <a:solidFill>
                  <a:schemeClr val="tx1">
                    <a:lumMod val="95000"/>
                  </a:schemeClr>
                </a:solidFill>
              </a:rPr>
              <a:t>同様に </a:t>
            </a:r>
            <a:r>
              <a:rPr lang="en-US" altLang="ja-JP" sz="2000" dirty="0">
                <a:solidFill>
                  <a:schemeClr val="tx1">
                    <a:lumMod val="95000"/>
                  </a:schemeClr>
                </a:solidFill>
              </a:rPr>
              <a:t>2 </a:t>
            </a:r>
            <a:r>
              <a:rPr lang="ja-JP" altLang="en-US" sz="2000" dirty="0">
                <a:solidFill>
                  <a:schemeClr val="tx1">
                    <a:lumMod val="95000"/>
                  </a:schemeClr>
                </a:solidFill>
              </a:rPr>
              <a:t>つの実験設定</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fixed</a:t>
            </a: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の最終層の</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a:t>
            </a:r>
            <a:r>
              <a:rPr lang="ja-JP" altLang="en-US" sz="2000" dirty="0">
                <a:solidFill>
                  <a:schemeClr val="tx1">
                    <a:lumMod val="95000"/>
                  </a:schemeClr>
                </a:solidFill>
              </a:rPr>
              <a:t>パラメータのみチューニング</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last layer</a:t>
            </a: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p:txBody>
      </p:sp>
      <p:sp>
        <p:nvSpPr>
          <p:cNvPr id="10" name="テキスト ボックス 9">
            <a:extLst>
              <a:ext uri="{FF2B5EF4-FFF2-40B4-BE49-F238E27FC236}">
                <a16:creationId xmlns:a16="http://schemas.microsoft.com/office/drawing/2014/main" id="{CD6DF29F-8A99-4A02-A579-9DA8AD8DACF2}"/>
              </a:ext>
            </a:extLst>
          </p:cNvPr>
          <p:cNvSpPr txBox="1"/>
          <p:nvPr/>
        </p:nvSpPr>
        <p:spPr>
          <a:xfrm>
            <a:off x="7259275" y="3101225"/>
            <a:ext cx="1452934" cy="400110"/>
          </a:xfrm>
          <a:prstGeom prst="rect">
            <a:avLst/>
          </a:prstGeom>
          <a:noFill/>
        </p:spPr>
        <p:txBody>
          <a:bodyPr wrap="square" rtlCol="0">
            <a:spAutoFit/>
          </a:bodyPr>
          <a:lstStyle/>
          <a:p>
            <a:pPr algn="ctr"/>
            <a:r>
              <a:rPr kumimoji="1" lang="en-US" altLang="ja-JP" sz="2000" b="1" dirty="0"/>
              <a:t>dim : 4096</a:t>
            </a:r>
            <a:endParaRPr kumimoji="1" lang="ja-JP" altLang="en-US" sz="2000" b="1" dirty="0"/>
          </a:p>
        </p:txBody>
      </p:sp>
      <p:sp>
        <p:nvSpPr>
          <p:cNvPr id="12" name="四角形: 角を丸くする 11">
            <a:extLst>
              <a:ext uri="{FF2B5EF4-FFF2-40B4-BE49-F238E27FC236}">
                <a16:creationId xmlns:a16="http://schemas.microsoft.com/office/drawing/2014/main" id="{C015C07F-D13C-4016-8575-8C4BD0D5DDDF}"/>
              </a:ext>
            </a:extLst>
          </p:cNvPr>
          <p:cNvSpPr/>
          <p:nvPr/>
        </p:nvSpPr>
        <p:spPr>
          <a:xfrm>
            <a:off x="5806457" y="4034691"/>
            <a:ext cx="1318478" cy="71064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i2v</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13" name="テキスト ボックス 12">
            <a:extLst>
              <a:ext uri="{FF2B5EF4-FFF2-40B4-BE49-F238E27FC236}">
                <a16:creationId xmlns:a16="http://schemas.microsoft.com/office/drawing/2014/main" id="{B805195D-1AEF-4E24-A115-D49489747266}"/>
              </a:ext>
            </a:extLst>
          </p:cNvPr>
          <p:cNvSpPr txBox="1"/>
          <p:nvPr/>
        </p:nvSpPr>
        <p:spPr>
          <a:xfrm>
            <a:off x="5453656" y="5468467"/>
            <a:ext cx="2024080" cy="523220"/>
          </a:xfrm>
          <a:prstGeom prst="rect">
            <a:avLst/>
          </a:prstGeom>
          <a:noFill/>
        </p:spPr>
        <p:txBody>
          <a:bodyPr wrap="square" rtlCol="0">
            <a:spAutoFit/>
          </a:bodyPr>
          <a:lstStyle/>
          <a:p>
            <a:pPr algn="ctr"/>
            <a:r>
              <a:rPr kumimoji="1" lang="ja-JP" altLang="en-US" sz="2800" dirty="0"/>
              <a:t>入力画像</a:t>
            </a:r>
          </a:p>
        </p:txBody>
      </p:sp>
      <p:sp>
        <p:nvSpPr>
          <p:cNvPr id="14" name="矢印: 下 13">
            <a:extLst>
              <a:ext uri="{FF2B5EF4-FFF2-40B4-BE49-F238E27FC236}">
                <a16:creationId xmlns:a16="http://schemas.microsoft.com/office/drawing/2014/main" id="{1E0BEA38-B39E-4B16-98F3-D390C60F7987}"/>
              </a:ext>
            </a:extLst>
          </p:cNvPr>
          <p:cNvSpPr/>
          <p:nvPr/>
        </p:nvSpPr>
        <p:spPr>
          <a:xfrm rot="10800000">
            <a:off x="6248958" y="493511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矢印: 下 14">
            <a:extLst>
              <a:ext uri="{FF2B5EF4-FFF2-40B4-BE49-F238E27FC236}">
                <a16:creationId xmlns:a16="http://schemas.microsoft.com/office/drawing/2014/main" id="{7058A249-2847-42E0-9967-7AFC6D88EEFA}"/>
              </a:ext>
            </a:extLst>
          </p:cNvPr>
          <p:cNvSpPr/>
          <p:nvPr/>
        </p:nvSpPr>
        <p:spPr>
          <a:xfrm rot="10800000">
            <a:off x="6235795" y="3501335"/>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下 15">
            <a:extLst>
              <a:ext uri="{FF2B5EF4-FFF2-40B4-BE49-F238E27FC236}">
                <a16:creationId xmlns:a16="http://schemas.microsoft.com/office/drawing/2014/main" id="{4F9BC193-E7A9-4154-8288-462A9F98E235}"/>
              </a:ext>
            </a:extLst>
          </p:cNvPr>
          <p:cNvSpPr/>
          <p:nvPr/>
        </p:nvSpPr>
        <p:spPr>
          <a:xfrm rot="10800000">
            <a:off x="6248958" y="215150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74BE9BF8-CF57-486A-BA9F-087C89B2ED2B}"/>
              </a:ext>
            </a:extLst>
          </p:cNvPr>
          <p:cNvSpPr/>
          <p:nvPr/>
        </p:nvSpPr>
        <p:spPr>
          <a:xfrm>
            <a:off x="5739229" y="2599923"/>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spTree>
    <p:extLst>
      <p:ext uri="{BB962C8B-B14F-4D97-AF65-F5344CB8AC3E}">
        <p14:creationId xmlns:p14="http://schemas.microsoft.com/office/powerpoint/2010/main" val="3963890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63989944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spTree>
    <p:extLst>
      <p:ext uri="{BB962C8B-B14F-4D97-AF65-F5344CB8AC3E}">
        <p14:creationId xmlns:p14="http://schemas.microsoft.com/office/powerpoint/2010/main" val="182525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dirty="0"/>
          </a:p>
        </p:txBody>
      </p:sp>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26141113"/>
              </p:ext>
            </p:extLst>
          </p:nvPr>
        </p:nvGraphicFramePr>
        <p:xfrm>
          <a:off x="856058" y="1841034"/>
          <a:ext cx="5354241" cy="3607265"/>
        </p:xfrm>
        <a:graphic>
          <a:graphicData uri="http://schemas.openxmlformats.org/drawingml/2006/table">
            <a:tbl>
              <a:tblPr firstRow="1" bandRow="1">
                <a:tableStyleId>{BDBED569-4797-4DF1-A0F4-6AAB3CD982D8}</a:tableStyleId>
              </a:tblPr>
              <a:tblGrid>
                <a:gridCol w="2925471">
                  <a:extLst>
                    <a:ext uri="{9D8B030D-6E8A-4147-A177-3AD203B41FA5}">
                      <a16:colId xmlns:a16="http://schemas.microsoft.com/office/drawing/2014/main" val="498377033"/>
                    </a:ext>
                  </a:extLst>
                </a:gridCol>
                <a:gridCol w="2428770">
                  <a:extLst>
                    <a:ext uri="{9D8B030D-6E8A-4147-A177-3AD203B41FA5}">
                      <a16:colId xmlns:a16="http://schemas.microsoft.com/office/drawing/2014/main" val="3842990007"/>
                    </a:ext>
                  </a:extLst>
                </a:gridCol>
              </a:tblGrid>
              <a:tr h="638787">
                <a:tc gridSpan="2">
                  <a:txBody>
                    <a:bodyPr/>
                    <a:lstStyle/>
                    <a:p>
                      <a:pPr algn="ctr"/>
                      <a:r>
                        <a:rPr kumimoji="1" lang="en-US" altLang="ja-JP" sz="3200" dirty="0"/>
                        <a:t>[</a:t>
                      </a:r>
                      <a:r>
                        <a:rPr kumimoji="1" lang="ja-JP" altLang="en-US" sz="3200" dirty="0"/>
                        <a:t>実験 １</a:t>
                      </a:r>
                      <a:r>
                        <a:rPr kumimoji="1" lang="en-US" altLang="ja-JP" sz="3200" dirty="0"/>
                        <a:t>| 3]  3</a:t>
                      </a:r>
                      <a:r>
                        <a:rPr kumimoji="1" lang="ja-JP" altLang="en-US" sz="3200" dirty="0"/>
                        <a:t>層 </a:t>
                      </a:r>
                      <a:r>
                        <a:rPr kumimoji="1" lang="en-US" altLang="ja-JP" sz="3200" dirty="0"/>
                        <a:t>MLP</a:t>
                      </a:r>
                      <a:endParaRPr kumimoji="1" lang="ja-JP" altLang="en-US" sz="32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13736">
                <a:tc>
                  <a:txBody>
                    <a:bodyPr/>
                    <a:lstStyle/>
                    <a:p>
                      <a:pPr algn="ctr"/>
                      <a:r>
                        <a:rPr kumimoji="1" lang="ja-JP" altLang="en-US" sz="2800" dirty="0"/>
                        <a:t>入力層次元</a:t>
                      </a:r>
                    </a:p>
                  </a:txBody>
                  <a:tcPr marL="68580" marR="68580" marT="34290" marB="34290" anchor="ctr"/>
                </a:tc>
                <a:tc>
                  <a:txBody>
                    <a:bodyPr/>
                    <a:lstStyle/>
                    <a:p>
                      <a:pPr algn="ctr"/>
                      <a:r>
                        <a:rPr kumimoji="1" lang="en-US" altLang="ja-JP" sz="3200" b="1" dirty="0"/>
                        <a:t>768 | 4864</a:t>
                      </a:r>
                      <a:endParaRPr kumimoji="1" lang="ja-JP" altLang="en-US" sz="3200" b="1" dirty="0"/>
                    </a:p>
                  </a:txBody>
                  <a:tcPr marL="68580" marR="68580" marT="34290" marB="34290" anchor="ctr"/>
                </a:tc>
                <a:extLst>
                  <a:ext uri="{0D108BD9-81ED-4DB2-BD59-A6C34878D82A}">
                    <a16:rowId xmlns:a16="http://schemas.microsoft.com/office/drawing/2014/main" val="3030559066"/>
                  </a:ext>
                </a:extLst>
              </a:tr>
              <a:tr h="613736">
                <a:tc>
                  <a:txBody>
                    <a:bodyPr/>
                    <a:lstStyle/>
                    <a:p>
                      <a:pPr algn="ctr"/>
                      <a:r>
                        <a:rPr kumimoji="1" lang="ja-JP" altLang="en-US" sz="2800" dirty="0"/>
                        <a:t>隠れ層次元</a:t>
                      </a:r>
                    </a:p>
                  </a:txBody>
                  <a:tcPr marL="68580" marR="68580" marT="34290" marB="34290" anchor="ctr"/>
                </a:tc>
                <a:tc>
                  <a:txBody>
                    <a:bodyPr/>
                    <a:lstStyle/>
                    <a:p>
                      <a:pPr algn="ctr"/>
                      <a:r>
                        <a:rPr kumimoji="1" lang="en-US" altLang="ja-JP" sz="3200" b="1" dirty="0"/>
                        <a:t>30 | 300</a:t>
                      </a:r>
                      <a:endParaRPr kumimoji="1" lang="ja-JP" altLang="en-US" sz="3200" b="1" dirty="0"/>
                    </a:p>
                  </a:txBody>
                  <a:tcPr marL="68580" marR="68580" marT="34290" marB="34290" anchor="ctr"/>
                </a:tc>
                <a:extLst>
                  <a:ext uri="{0D108BD9-81ED-4DB2-BD59-A6C34878D82A}">
                    <a16:rowId xmlns:a16="http://schemas.microsoft.com/office/drawing/2014/main" val="3505142670"/>
                  </a:ext>
                </a:extLst>
              </a:tr>
              <a:tr h="613736">
                <a:tc>
                  <a:txBody>
                    <a:bodyPr/>
                    <a:lstStyle/>
                    <a:p>
                      <a:pPr algn="ctr"/>
                      <a:r>
                        <a:rPr kumimoji="1" lang="ja-JP" altLang="en-US" sz="2800" dirty="0"/>
                        <a:t>出力層次元</a:t>
                      </a:r>
                    </a:p>
                  </a:txBody>
                  <a:tcPr marL="68580" marR="68580" marT="34290" marB="34290" anchor="ctr"/>
                </a:tc>
                <a:tc>
                  <a:txBody>
                    <a:bodyPr/>
                    <a:lstStyle/>
                    <a:p>
                      <a:pPr algn="ctr"/>
                      <a:r>
                        <a:rPr kumimoji="1" lang="en-US" altLang="ja-JP" sz="3200" b="1" dirty="0"/>
                        <a:t>2</a:t>
                      </a:r>
                      <a:endParaRPr kumimoji="1" lang="ja-JP" altLang="en-US" sz="3200" b="1" dirty="0"/>
                    </a:p>
                  </a:txBody>
                  <a:tcPr marL="68580" marR="68580" marT="34290" marB="34290" anchor="ctr"/>
                </a:tc>
                <a:extLst>
                  <a:ext uri="{0D108BD9-81ED-4DB2-BD59-A6C34878D82A}">
                    <a16:rowId xmlns:a16="http://schemas.microsoft.com/office/drawing/2014/main" val="113665957"/>
                  </a:ext>
                </a:extLst>
              </a:tr>
              <a:tr h="563635">
                <a:tc>
                  <a:txBody>
                    <a:bodyPr/>
                    <a:lstStyle/>
                    <a:p>
                      <a:pPr algn="ctr"/>
                      <a:r>
                        <a:rPr kumimoji="1" lang="ja-JP" altLang="en-US" sz="2800" dirty="0"/>
                        <a:t>活性化関数</a:t>
                      </a:r>
                    </a:p>
                  </a:txBody>
                  <a:tcPr marL="68580" marR="68580" marT="34290" marB="34290" anchor="ctr"/>
                </a:tc>
                <a:tc>
                  <a:txBody>
                    <a:bodyPr/>
                    <a:lstStyle/>
                    <a:p>
                      <a:pPr algn="ctr"/>
                      <a:r>
                        <a:rPr kumimoji="1" lang="en-US" altLang="ja-JP" sz="2800" b="1" dirty="0"/>
                        <a:t>tanh</a:t>
                      </a:r>
                      <a:r>
                        <a:rPr kumimoji="1" lang="en-US" altLang="ja-JP" sz="2800" dirty="0"/>
                        <a:t> </a:t>
                      </a:r>
                      <a:r>
                        <a:rPr kumimoji="1" lang="en-US" altLang="ja-JP" sz="2800" baseline="50000" dirty="0"/>
                        <a:t>*1</a:t>
                      </a:r>
                      <a:endParaRPr kumimoji="1" lang="en-US" altLang="ja-JP" sz="2800" dirty="0"/>
                    </a:p>
                  </a:txBody>
                  <a:tcPr marL="68580" marR="68580" marT="34290" marB="34290" anchor="ctr"/>
                </a:tc>
                <a:extLst>
                  <a:ext uri="{0D108BD9-81ED-4DB2-BD59-A6C34878D82A}">
                    <a16:rowId xmlns:a16="http://schemas.microsoft.com/office/drawing/2014/main" val="4139072511"/>
                  </a:ext>
                </a:extLst>
              </a:tr>
              <a:tr h="563635">
                <a:tc>
                  <a:txBody>
                    <a:bodyPr/>
                    <a:lstStyle/>
                    <a:p>
                      <a:pPr algn="ctr"/>
                      <a:r>
                        <a:rPr kumimoji="1" lang="en-US" altLang="ja-JP" sz="2400" b="1" dirty="0"/>
                        <a:t>Dropout </a:t>
                      </a:r>
                      <a:r>
                        <a:rPr kumimoji="1" lang="ja-JP" altLang="en-US" sz="2400" b="1" dirty="0"/>
                        <a:t>率</a:t>
                      </a:r>
                    </a:p>
                  </a:txBody>
                  <a:tcPr marL="68580" marR="68580" marT="34290" marB="34290" anchor="ctr"/>
                </a:tc>
                <a:tc>
                  <a:txBody>
                    <a:bodyPr/>
                    <a:lstStyle/>
                    <a:p>
                      <a:pPr algn="ctr"/>
                      <a:r>
                        <a:rPr kumimoji="1" lang="en-US" altLang="ja-JP" sz="2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3647456" y="5612059"/>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141648348"/>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0.666</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0.510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0.473</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0.521</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0.535</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31156614"/>
              </p:ext>
            </p:extLst>
          </p:nvPr>
        </p:nvGraphicFramePr>
        <p:xfrm>
          <a:off x="1580462" y="1677274"/>
          <a:ext cx="5791888" cy="3466227"/>
        </p:xfrm>
        <a:graphic>
          <a:graphicData uri="http://schemas.openxmlformats.org/drawingml/2006/table">
            <a:tbl>
              <a:tblPr firstRow="1" lastRow="1" bandRow="1">
                <a:tableStyleId>{BDBED569-4797-4DF1-A0F4-6AAB3CD982D8}</a:tableStyleId>
              </a:tblPr>
              <a:tblGrid>
                <a:gridCol w="2260054">
                  <a:extLst>
                    <a:ext uri="{9D8B030D-6E8A-4147-A177-3AD203B41FA5}">
                      <a16:colId xmlns:a16="http://schemas.microsoft.com/office/drawing/2014/main" val="498377033"/>
                    </a:ext>
                  </a:extLst>
                </a:gridCol>
                <a:gridCol w="1177278">
                  <a:extLst>
                    <a:ext uri="{9D8B030D-6E8A-4147-A177-3AD203B41FA5}">
                      <a16:colId xmlns:a16="http://schemas.microsoft.com/office/drawing/2014/main" val="3744778616"/>
                    </a:ext>
                  </a:extLst>
                </a:gridCol>
                <a:gridCol w="1177278">
                  <a:extLst>
                    <a:ext uri="{9D8B030D-6E8A-4147-A177-3AD203B41FA5}">
                      <a16:colId xmlns:a16="http://schemas.microsoft.com/office/drawing/2014/main" val="275125406"/>
                    </a:ext>
                  </a:extLst>
                </a:gridCol>
                <a:gridCol w="1177278">
                  <a:extLst>
                    <a:ext uri="{9D8B030D-6E8A-4147-A177-3AD203B41FA5}">
                      <a16:colId xmlns:a16="http://schemas.microsoft.com/office/drawing/2014/main" val="2369696305"/>
                    </a:ext>
                  </a:extLst>
                </a:gridCol>
              </a:tblGrid>
              <a:tr h="632005">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434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P-F </a:t>
                      </a:r>
                      <a:r>
                        <a:rPr kumimoji="1" lang="ja-JP" altLang="en-US" sz="20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730268">
                <a:tc>
                  <a:txBody>
                    <a:bodyPr/>
                    <a:lstStyle/>
                    <a:p>
                      <a:pPr algn="ctr"/>
                      <a:r>
                        <a:rPr kumimoji="1" lang="en-US" altLang="ja-JP" sz="2400" b="1" dirty="0"/>
                        <a:t>Multi fixed</a:t>
                      </a:r>
                      <a:endParaRPr kumimoji="1" lang="ja-JP" altLang="en-US" sz="2400" b="1" dirty="0"/>
                    </a:p>
                  </a:txBody>
                  <a:tcPr marL="68580" marR="68580" marT="34290" marB="34290" anchor="ct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0.580</a:t>
                      </a:r>
                    </a:p>
                  </a:txBody>
                  <a:tcPr marL="9525" marR="9525" marT="9525" marB="0" anchor="ctr"/>
                </a:tc>
                <a:tc>
                  <a:txBody>
                    <a:bodyPr/>
                    <a:lstStyle/>
                    <a:p>
                      <a:pPr algn="ctr" fontAlgn="ctr"/>
                      <a:r>
                        <a:rPr lang="en-US" altLang="ja-JP" sz="2800" b="1" i="0" u="none" strike="noStrike" dirty="0">
                          <a:solidFill>
                            <a:srgbClr val="B1DFCF"/>
                          </a:solidFill>
                          <a:effectLst/>
                          <a:latin typeface="+mn-lt"/>
                          <a:ea typeface="游ゴシック" panose="020B0400000000000000" pitchFamily="50" charset="-128"/>
                        </a:rPr>
                        <a:t>0.448</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0.386</a:t>
                      </a:r>
                    </a:p>
                  </a:txBody>
                  <a:tcPr marL="9525" marR="9525" marT="9525" marB="0" anchor="ctr"/>
                </a:tc>
                <a:extLst>
                  <a:ext uri="{0D108BD9-81ED-4DB2-BD59-A6C34878D82A}">
                    <a16:rowId xmlns:a16="http://schemas.microsoft.com/office/drawing/2014/main" val="3030559066"/>
                  </a:ext>
                </a:extLst>
              </a:tr>
              <a:tr h="7302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dirty="0"/>
                        <a:t>Multi last layer</a:t>
                      </a:r>
                      <a:endParaRPr kumimoji="1" lang="ja-JP" altLang="en-US" sz="2400" b="1" dirty="0"/>
                    </a:p>
                  </a:txBody>
                  <a:tcPr marL="68580" marR="68580" marT="34290" marB="34290" anchor="ctr"/>
                </a:tc>
                <a:tc>
                  <a:txBody>
                    <a:bodyPr/>
                    <a:lstStyle/>
                    <a:p>
                      <a:pPr algn="ctr" fontAlgn="ctr"/>
                      <a:r>
                        <a:rPr lang="en-US" altLang="ja-JP" sz="2800" b="0" i="0" u="none" strike="noStrike" dirty="0">
                          <a:solidFill>
                            <a:schemeClr val="tx1"/>
                          </a:solidFill>
                          <a:effectLst/>
                          <a:latin typeface="+mn-lt"/>
                          <a:ea typeface="游ゴシック" panose="020B0400000000000000" pitchFamily="50" charset="-128"/>
                        </a:rPr>
                        <a:t>0.715</a:t>
                      </a:r>
                    </a:p>
                  </a:txBody>
                  <a:tcPr marL="9525" marR="9525" marT="9525" marB="0" anchor="ctr"/>
                </a:tc>
                <a:tc>
                  <a:txBody>
                    <a:bodyPr/>
                    <a:lstStyle/>
                    <a:p>
                      <a:pPr algn="ctr" fontAlgn="ctr"/>
                      <a:r>
                        <a:rPr lang="en-US" altLang="ja-JP" sz="2800" b="1" i="0" u="none" strike="noStrike" dirty="0">
                          <a:solidFill>
                            <a:srgbClr val="F4B54B"/>
                          </a:solidFill>
                          <a:effectLst/>
                          <a:latin typeface="+mn-lt"/>
                          <a:ea typeface="游ゴシック" panose="020B0400000000000000" pitchFamily="50" charset="-128"/>
                        </a:rPr>
                        <a:t>0.583</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FFC000"/>
                          </a:solidFill>
                          <a:effectLst/>
                          <a:latin typeface="+mn-lt"/>
                          <a:ea typeface="游ゴシック" panose="020B0400000000000000" pitchFamily="50" charset="-128"/>
                        </a:rPr>
                        <a:t>0.546</a:t>
                      </a:r>
                    </a:p>
                  </a:txBody>
                  <a:tcPr marL="9525" marR="9525" marT="9525" marB="0" anchor="ctr"/>
                </a:tc>
                <a:extLst>
                  <a:ext uri="{0D108BD9-81ED-4DB2-BD59-A6C34878D82A}">
                    <a16:rowId xmlns:a16="http://schemas.microsoft.com/office/drawing/2014/main" val="3505142670"/>
                  </a:ext>
                </a:extLst>
              </a:tr>
              <a:tr h="730268">
                <a:tc>
                  <a:txBody>
                    <a:bodyPr/>
                    <a:lstStyle/>
                    <a:p>
                      <a:pPr algn="ctr"/>
                      <a:r>
                        <a:rPr kumimoji="1" lang="ja-JP" altLang="en-US" sz="2400" dirty="0"/>
                        <a:t>ベースライン</a:t>
                      </a:r>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720061470"/>
              </p:ext>
            </p:extLst>
          </p:nvPr>
        </p:nvGraphicFramePr>
        <p:xfrm>
          <a:off x="1580462" y="5282195"/>
          <a:ext cx="5791888" cy="681330"/>
        </p:xfrm>
        <a:graphic>
          <a:graphicData uri="http://schemas.openxmlformats.org/drawingml/2006/table">
            <a:tbl>
              <a:tblPr firstRow="1" lastRow="1" bandRow="1">
                <a:tableStyleId>{ED083AE6-46FA-4A59-8FB0-9F97EB10719F}</a:tableStyleId>
              </a:tblPr>
              <a:tblGrid>
                <a:gridCol w="2260054">
                  <a:extLst>
                    <a:ext uri="{9D8B030D-6E8A-4147-A177-3AD203B41FA5}">
                      <a16:colId xmlns:a16="http://schemas.microsoft.com/office/drawing/2014/main" val="2142602378"/>
                    </a:ext>
                  </a:extLst>
                </a:gridCol>
                <a:gridCol w="1177278">
                  <a:extLst>
                    <a:ext uri="{9D8B030D-6E8A-4147-A177-3AD203B41FA5}">
                      <a16:colId xmlns:a16="http://schemas.microsoft.com/office/drawing/2014/main" val="356037099"/>
                    </a:ext>
                  </a:extLst>
                </a:gridCol>
                <a:gridCol w="1177278">
                  <a:extLst>
                    <a:ext uri="{9D8B030D-6E8A-4147-A177-3AD203B41FA5}">
                      <a16:colId xmlns:a16="http://schemas.microsoft.com/office/drawing/2014/main" val="3340043367"/>
                    </a:ext>
                  </a:extLst>
                </a:gridCol>
                <a:gridCol w="1177278">
                  <a:extLst>
                    <a:ext uri="{9D8B030D-6E8A-4147-A177-3AD203B41FA5}">
                      <a16:colId xmlns:a16="http://schemas.microsoft.com/office/drawing/2014/main" val="1044553882"/>
                    </a:ext>
                  </a:extLst>
                </a:gridCol>
              </a:tblGrid>
              <a:tr h="681330">
                <a:tc>
                  <a:txBody>
                    <a:bodyPr/>
                    <a:lstStyle/>
                    <a:p>
                      <a:pPr algn="ctr"/>
                      <a:r>
                        <a:rPr kumimoji="1" lang="en-US" altLang="ja-JP" sz="2400" dirty="0"/>
                        <a:t>BERT last layer</a:t>
                      </a:r>
                      <a:endParaRPr kumimoji="1" lang="ja-JP" altLang="en-US" sz="2400"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chemeClr val="tx1"/>
                          </a:solidFill>
                        </a:rPr>
                        <a:t>0.521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0.535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431272" y="5143501"/>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600" cap="none" dirty="0">
                <a:solidFill>
                  <a:schemeClr val="tx1"/>
                </a:solidFill>
              </a:rPr>
              <a:t>少年漫画タッチ 正例 正解例</a:t>
            </a:r>
            <a:r>
              <a:rPr lang="en-US" altLang="ja-JP" sz="3600" cap="none" dirty="0">
                <a:solidFill>
                  <a:schemeClr val="tx1"/>
                </a:solidFill>
              </a:rPr>
              <a:t> </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856059" y="1677274"/>
            <a:ext cx="3558283" cy="2513633"/>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77" y="2934703"/>
            <a:ext cx="3558283" cy="2512408"/>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92722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未知語の扱い</a:t>
            </a:r>
            <a:r>
              <a:rPr lang="en-US" altLang="ja-JP" sz="4050" cap="none" dirty="0">
                <a:solidFill>
                  <a:schemeClr val="tx1"/>
                </a:solidFill>
              </a:rPr>
              <a:t> </a:t>
            </a:r>
            <a:endParaRPr lang="ja-JP" altLang="en-US" sz="4050" cap="none" dirty="0">
              <a:solidFill>
                <a:schemeClr val="tx1"/>
              </a:solidFill>
            </a:endParaRPr>
          </a:p>
        </p:txBody>
      </p:sp>
      <p:pic>
        <p:nvPicPr>
          <p:cNvPr id="19" name="図 18">
            <a:extLst>
              <a:ext uri="{FF2B5EF4-FFF2-40B4-BE49-F238E27FC236}">
                <a16:creationId xmlns:a16="http://schemas.microsoft.com/office/drawing/2014/main" id="{64A7D292-C8F6-47DB-BE00-66453A106E04}"/>
              </a:ext>
            </a:extLst>
          </p:cNvPr>
          <p:cNvPicPr>
            <a:picLocks noChangeAspect="1"/>
          </p:cNvPicPr>
          <p:nvPr/>
        </p:nvPicPr>
        <p:blipFill rotWithShape="1">
          <a:blip r:embed="rId3">
            <a:extLst>
              <a:ext uri="{28A0092B-C50C-407E-A947-70E740481C1C}">
                <a14:useLocalDpi xmlns:a14="http://schemas.microsoft.com/office/drawing/2010/main" val="0"/>
              </a:ext>
            </a:extLst>
          </a:blip>
          <a:srcRect l="50458" t="4750" r="5223" b="46361"/>
          <a:stretch/>
        </p:blipFill>
        <p:spPr>
          <a:xfrm>
            <a:off x="856061" y="1869675"/>
            <a:ext cx="2788694" cy="4315227"/>
          </a:xfrm>
          <a:prstGeom prst="rect">
            <a:avLst/>
          </a:prstGeom>
        </p:spPr>
      </p:pic>
      <p:sp>
        <p:nvSpPr>
          <p:cNvPr id="20" name="正方形/長方形 19">
            <a:extLst>
              <a:ext uri="{FF2B5EF4-FFF2-40B4-BE49-F238E27FC236}">
                <a16:creationId xmlns:a16="http://schemas.microsoft.com/office/drawing/2014/main" id="{9133C4F3-57CB-42F3-A5AB-CF5E982620CD}"/>
              </a:ext>
            </a:extLst>
          </p:cNvPr>
          <p:cNvSpPr/>
          <p:nvPr/>
        </p:nvSpPr>
        <p:spPr>
          <a:xfrm>
            <a:off x="3242189" y="2618261"/>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正方形/長方形 20">
            <a:extLst>
              <a:ext uri="{FF2B5EF4-FFF2-40B4-BE49-F238E27FC236}">
                <a16:creationId xmlns:a16="http://schemas.microsoft.com/office/drawing/2014/main" id="{136920F2-47F5-4765-9CF2-59A244AE0669}"/>
              </a:ext>
            </a:extLst>
          </p:cNvPr>
          <p:cNvSpPr/>
          <p:nvPr/>
        </p:nvSpPr>
        <p:spPr>
          <a:xfrm>
            <a:off x="1218825" y="5080306"/>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24" name="直線コネクタ 23">
            <a:extLst>
              <a:ext uri="{FF2B5EF4-FFF2-40B4-BE49-F238E27FC236}">
                <a16:creationId xmlns:a16="http://schemas.microsoft.com/office/drawing/2014/main" id="{619C5D91-6FCA-4170-84FC-8E0119BF5186}"/>
              </a:ext>
            </a:extLst>
          </p:cNvPr>
          <p:cNvCxnSpPr>
            <a:cxnSpLocks/>
          </p:cNvCxnSpPr>
          <p:nvPr/>
        </p:nvCxnSpPr>
        <p:spPr>
          <a:xfrm>
            <a:off x="3956377" y="1677274"/>
            <a:ext cx="1189" cy="4723526"/>
          </a:xfrm>
          <a:prstGeom prst="line">
            <a:avLst/>
          </a:prstGeom>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0C9FE0DD-BC18-4D19-A828-1F6B5179F336}"/>
              </a:ext>
            </a:extLst>
          </p:cNvPr>
          <p:cNvSpPr txBox="1"/>
          <p:nvPr/>
        </p:nvSpPr>
        <p:spPr>
          <a:xfrm>
            <a:off x="4269188" y="1869675"/>
            <a:ext cx="4658493" cy="3016210"/>
          </a:xfrm>
          <a:prstGeom prst="rect">
            <a:avLst/>
          </a:prstGeom>
          <a:noFill/>
        </p:spPr>
        <p:txBody>
          <a:bodyPr wrap="square" rtlCol="0">
            <a:spAutoFit/>
          </a:bodyPr>
          <a:lstStyle/>
          <a:p>
            <a:r>
              <a:rPr kumimoji="1" lang="ja-JP" altLang="en-US" sz="2400" dirty="0"/>
              <a:t>京大 </a:t>
            </a:r>
            <a:r>
              <a:rPr kumimoji="1" lang="en-US" altLang="ja-JP" sz="2400" dirty="0"/>
              <a:t>BERT </a:t>
            </a:r>
            <a:r>
              <a:rPr kumimoji="1" lang="ja-JP" altLang="en-US" sz="2400" dirty="0"/>
              <a:t>を用いた場合では</a:t>
            </a:r>
            <a:endParaRPr kumimoji="1" lang="en-US" altLang="ja-JP" sz="2400" dirty="0"/>
          </a:p>
          <a:p>
            <a:r>
              <a:rPr kumimoji="1" lang="ja-JP" altLang="en-US" sz="2400" dirty="0"/>
              <a:t>主語の情報が抜け落ちている</a:t>
            </a:r>
            <a:endParaRPr kumimoji="1" lang="en-US" altLang="ja-JP" sz="3600" dirty="0"/>
          </a:p>
          <a:p>
            <a:endParaRPr kumimoji="1" lang="en-US" altLang="ja-JP" sz="2000" dirty="0"/>
          </a:p>
          <a:p>
            <a:endParaRPr kumimoji="1" lang="en-US" altLang="ja-JP" sz="2000" dirty="0"/>
          </a:p>
          <a:p>
            <a:endParaRPr kumimoji="1" lang="en-US" altLang="ja-JP" sz="2000" dirty="0"/>
          </a:p>
          <a:p>
            <a:r>
              <a:rPr kumimoji="1" lang="ja-JP" altLang="en-US" sz="2400" dirty="0"/>
              <a:t>・</a:t>
            </a:r>
            <a:r>
              <a:rPr kumimoji="1" lang="ja-JP" altLang="en-US" sz="2000" dirty="0"/>
              <a:t>発話者情報を加味</a:t>
            </a:r>
            <a:endParaRPr kumimoji="1" lang="en-US" altLang="ja-JP" sz="2000" dirty="0"/>
          </a:p>
          <a:p>
            <a:endParaRPr kumimoji="1" lang="en-US" altLang="ja-JP" sz="2000" dirty="0"/>
          </a:p>
          <a:p>
            <a:r>
              <a:rPr kumimoji="1" lang="ja-JP" altLang="en-US" sz="2000" dirty="0"/>
              <a:t>・キャラクタ名を特殊トークンに置換</a:t>
            </a:r>
            <a:endParaRPr kumimoji="1" lang="en-US" altLang="ja-JP" dirty="0"/>
          </a:p>
          <a:p>
            <a:endParaRPr kumimoji="1" lang="ja-JP" altLang="en-US" dirty="0"/>
          </a:p>
        </p:txBody>
      </p:sp>
      <p:sp>
        <p:nvSpPr>
          <p:cNvPr id="3" name="矢印: 下 2">
            <a:extLst>
              <a:ext uri="{FF2B5EF4-FFF2-40B4-BE49-F238E27FC236}">
                <a16:creationId xmlns:a16="http://schemas.microsoft.com/office/drawing/2014/main" id="{33A54D87-298E-427B-9364-F5268CCD922E}"/>
              </a:ext>
            </a:extLst>
          </p:cNvPr>
          <p:cNvSpPr/>
          <p:nvPr/>
        </p:nvSpPr>
        <p:spPr>
          <a:xfrm>
            <a:off x="6464595" y="2729193"/>
            <a:ext cx="520996" cy="648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35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で得たコマの画像情報を加味した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⇒・正例の識別能力は向上した</a:t>
            </a:r>
            <a:r>
              <a:rPr lang="en-US" altLang="ja-JP" sz="2400" cap="none" dirty="0">
                <a:solidFill>
                  <a:schemeClr val="tx1">
                    <a:lumMod val="95000"/>
                  </a:schemeClr>
                </a:solidFill>
              </a:rPr>
              <a:t> </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・データの扱い方やネットワークの構築について</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　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3970318"/>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pPr lvl="1"/>
            <a:endParaRPr lang="en-US" altLang="ja-JP" sz="2400" dirty="0"/>
          </a:p>
          <a:p>
            <a:pPr lvl="1"/>
            <a:r>
              <a:rPr lang="en-US" altLang="ja-JP" sz="2800" dirty="0"/>
              <a:t>1. </a:t>
            </a:r>
            <a:r>
              <a:rPr lang="ja-JP" altLang="en-US" sz="2800" dirty="0"/>
              <a:t>データ数の少なさ</a:t>
            </a:r>
            <a:endParaRPr lang="en-US" altLang="ja-JP" sz="2400" dirty="0"/>
          </a:p>
          <a:p>
            <a:pPr lvl="1"/>
            <a:r>
              <a:rPr lang="en-US" altLang="ja-JP" sz="2400" dirty="0"/>
              <a:t>	- </a:t>
            </a:r>
            <a:r>
              <a:rPr lang="ja-JP" altLang="en-US" sz="2400" dirty="0"/>
              <a:t>今回はテストデータを固定しているが</a:t>
            </a:r>
            <a:r>
              <a:rPr lang="en-US" altLang="ja-JP" sz="2400" dirty="0"/>
              <a:t>,</a:t>
            </a:r>
          </a:p>
          <a:p>
            <a:pPr lvl="1"/>
            <a:r>
              <a:rPr lang="en-US" altLang="ja-JP" sz="2400" dirty="0"/>
              <a:t>	  </a:t>
            </a:r>
            <a:r>
              <a:rPr lang="ja-JP" altLang="en-US" sz="2400" dirty="0"/>
              <a:t> </a:t>
            </a:r>
            <a:r>
              <a:rPr lang="en-US" altLang="ja-JP" sz="2400" dirty="0"/>
              <a:t>k-</a:t>
            </a:r>
            <a:r>
              <a:rPr lang="ja-JP" altLang="en-US" sz="2400" dirty="0"/>
              <a:t>分割交差検証は必須</a:t>
            </a:r>
            <a:endParaRPr lang="en-US" altLang="ja-JP" sz="2400" dirty="0"/>
          </a:p>
          <a:p>
            <a:pPr lvl="1"/>
            <a:endParaRPr lang="en-US" altLang="ja-JP" sz="2400" dirty="0"/>
          </a:p>
          <a:p>
            <a:pPr lvl="1"/>
            <a:r>
              <a:rPr lang="en-US" altLang="ja-JP" sz="2800" dirty="0"/>
              <a:t>2. </a:t>
            </a:r>
            <a:r>
              <a:rPr lang="ja-JP" altLang="en-US" sz="2800" dirty="0"/>
              <a:t>アノテーション不備 </a:t>
            </a:r>
            <a:r>
              <a:rPr lang="en-US" altLang="ja-JP" sz="2800" dirty="0"/>
              <a:t>(UNK </a:t>
            </a:r>
            <a:r>
              <a:rPr lang="ja-JP" altLang="en-US" sz="2800" dirty="0"/>
              <a:t>ラベル</a:t>
            </a:r>
            <a:r>
              <a:rPr lang="en-US" altLang="ja-JP" sz="2800" dirty="0"/>
              <a:t>)</a:t>
            </a:r>
          </a:p>
          <a:p>
            <a:pPr lvl="1"/>
            <a:r>
              <a:rPr lang="en-US" altLang="ja-JP" sz="2400" dirty="0"/>
              <a:t>	- </a:t>
            </a:r>
            <a:r>
              <a:rPr lang="ja-JP" altLang="en-US" sz="2400" dirty="0"/>
              <a:t>セリフデータの約 </a:t>
            </a:r>
            <a:r>
              <a:rPr lang="en-US" altLang="ja-JP" sz="2400" dirty="0"/>
              <a:t>3% </a:t>
            </a:r>
            <a:r>
              <a:rPr lang="ja-JP" altLang="en-US" sz="2400" dirty="0"/>
              <a:t>を占める </a:t>
            </a:r>
            <a:r>
              <a:rPr lang="en-US" altLang="ja-JP" sz="2400" dirty="0"/>
              <a:t>UNK </a:t>
            </a:r>
            <a:r>
              <a:rPr lang="ja-JP" altLang="en-US" sz="2400" dirty="0"/>
              <a:t>データの</a:t>
            </a:r>
            <a:endParaRPr lang="en-US" altLang="ja-JP" sz="2400" dirty="0"/>
          </a:p>
          <a:p>
            <a:pPr lvl="1"/>
            <a:r>
              <a:rPr lang="en-US" altLang="ja-JP" sz="2400" dirty="0"/>
              <a:t>	  </a:t>
            </a:r>
            <a:r>
              <a:rPr lang="ja-JP" altLang="en-US" sz="2400" dirty="0"/>
              <a:t>扱い方についての模索</a:t>
            </a:r>
            <a:endParaRPr lang="en-US" altLang="ja-JP" sz="2400" dirty="0"/>
          </a:p>
          <a:p>
            <a:pPr lvl="1"/>
            <a:endParaRPr lang="en-US" altLang="ja-JP" sz="2400" dirty="0"/>
          </a:p>
        </p:txBody>
      </p:sp>
    </p:spTree>
    <p:extLst>
      <p:ext uri="{BB962C8B-B14F-4D97-AF65-F5344CB8AC3E}">
        <p14:creationId xmlns:p14="http://schemas.microsoft.com/office/powerpoint/2010/main" val="1255242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585871"/>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a:p>
            <a:pPr lvl="1"/>
            <a:endParaRPr lang="en-US" altLang="ja-JP" sz="2400" dirty="0"/>
          </a:p>
          <a:p>
            <a:pPr lvl="1"/>
            <a:r>
              <a:rPr lang="ja-JP" altLang="en-US" sz="2400" dirty="0"/>
              <a:t>・日本語 </a:t>
            </a:r>
            <a:r>
              <a:rPr lang="en-US" altLang="ja-JP" sz="2400" dirty="0"/>
              <a:t>WordNet </a:t>
            </a:r>
            <a:r>
              <a:rPr lang="ja-JP" altLang="en-US" sz="2400" dirty="0"/>
              <a:t>を用いた類義語への置換による</a:t>
            </a:r>
            <a:endParaRPr lang="en-US" altLang="ja-JP" sz="2400" dirty="0"/>
          </a:p>
          <a:p>
            <a:pPr lvl="1"/>
            <a:r>
              <a:rPr lang="en-US" altLang="ja-JP" sz="2400" dirty="0"/>
              <a:t>    </a:t>
            </a:r>
            <a:r>
              <a:rPr lang="ja-JP" altLang="en-US" sz="2400" dirty="0"/>
              <a:t>拡張手法では</a:t>
            </a:r>
            <a:r>
              <a:rPr lang="en-US" altLang="ja-JP" sz="2400" dirty="0"/>
              <a:t>, </a:t>
            </a:r>
            <a:r>
              <a:rPr lang="ja-JP" altLang="en-US" sz="2400" dirty="0"/>
              <a:t>意味的齟齬が大きくなる</a:t>
            </a:r>
            <a:endParaRPr lang="en-US" altLang="ja-JP" sz="2400" dirty="0"/>
          </a:p>
          <a:p>
            <a:pPr lvl="1"/>
            <a:endParaRPr lang="en-US" altLang="ja-JP" sz="2400" dirty="0"/>
          </a:p>
          <a:p>
            <a:pPr lvl="1"/>
            <a:r>
              <a:rPr lang="ja-JP" altLang="en-US" sz="2400" dirty="0"/>
              <a:t>・機械学習によるセリフの多様な自動生成はより</a:t>
            </a:r>
            <a:endParaRPr lang="en-US" altLang="ja-JP" sz="2400" dirty="0"/>
          </a:p>
          <a:p>
            <a:pPr lvl="1"/>
            <a:r>
              <a:rPr lang="en-US" altLang="ja-JP" sz="2400" dirty="0"/>
              <a:t>    </a:t>
            </a:r>
            <a:r>
              <a:rPr lang="ja-JP" altLang="en-US" sz="2400" dirty="0"/>
              <a:t>難しいタスク</a:t>
            </a:r>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a:t>
            </a:r>
            <a:endParaRPr lang="en-US" altLang="ja-JP" sz="2400" dirty="0"/>
          </a:p>
          <a:p>
            <a:pPr lvl="1"/>
            <a:r>
              <a:rPr lang="ja-JP" altLang="en-US" sz="2400" dirty="0"/>
              <a:t>・</a:t>
            </a:r>
            <a:r>
              <a:rPr lang="ja-JP" altLang="en-US" sz="2400" dirty="0">
                <a:solidFill>
                  <a:srgbClr val="F4B54B"/>
                </a:solidFill>
              </a:rPr>
              <a:t>人手による新しいセリフデータの作成</a:t>
            </a:r>
            <a:endParaRPr lang="en-US" altLang="ja-JP" sz="2400" dirty="0">
              <a:solidFill>
                <a:srgbClr val="F4B54B"/>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358159" y="4416485"/>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3761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49</a:t>
            </a:fld>
            <a:endParaRPr kumimoji="1" lang="ja-JP" altLang="en-US" dirty="0"/>
          </a:p>
        </p:txBody>
      </p:sp>
    </p:spTree>
    <p:extLst>
      <p:ext uri="{BB962C8B-B14F-4D97-AF65-F5344CB8AC3E}">
        <p14:creationId xmlns:p14="http://schemas.microsoft.com/office/powerpoint/2010/main" val="4199226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54</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58</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1" name="テキスト ボックス 10">
            <a:extLst>
              <a:ext uri="{FF2B5EF4-FFF2-40B4-BE49-F238E27FC236}">
                <a16:creationId xmlns:a16="http://schemas.microsoft.com/office/drawing/2014/main" id="{17899A34-9676-47FB-BD63-04AF02B3716E}"/>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834155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60</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
        <p:nvSpPr>
          <p:cNvPr id="13" name="テキスト ボックス 12">
            <a:extLst>
              <a:ext uri="{FF2B5EF4-FFF2-40B4-BE49-F238E27FC236}">
                <a16:creationId xmlns:a16="http://schemas.microsoft.com/office/drawing/2014/main" id="{9FC52B80-3A02-4AB9-AAC6-87985E240AC0}"/>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568513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5</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20000"/>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コマ漫画における</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キャラクタのセリフの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89</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卒論発表までの課題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42566</TotalTime>
  <Words>7906</Words>
  <Application>Microsoft Office PowerPoint</Application>
  <PresentationFormat>画面に合わせる (4:3)</PresentationFormat>
  <Paragraphs>1505</Paragraphs>
  <Slides>90</Slides>
  <Notes>74</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90</vt:i4>
      </vt:variant>
    </vt:vector>
  </HeadingPairs>
  <TitlesOfParts>
    <vt:vector size="102" baseType="lpstr">
      <vt:lpstr>CMR10</vt:lpstr>
      <vt:lpstr>CMTI10</vt:lpstr>
      <vt:lpstr>HaranoAjiGothic-Medium-Identity-H</vt:lpstr>
      <vt:lpstr>HaranoAjiMincho-Regular-Identity-H</vt:lpstr>
      <vt:lpstr>Meiryo UI</vt:lpstr>
      <vt:lpstr>ＭＳ ゴシック</vt:lpstr>
      <vt:lpstr>游ゴシック</vt:lpstr>
      <vt:lpstr>Arial</vt:lpstr>
      <vt:lpstr>Cambria Math</vt:lpstr>
      <vt:lpstr>Century Gothic</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コマ漫画ストーリーデータセット</vt:lpstr>
      <vt:lpstr>・感情ラベル (全 8 種類)</vt:lpstr>
      <vt:lpstr>・感情ラベル (全 7 種類)</vt:lpstr>
      <vt:lpstr>Data Augmentation</vt:lpstr>
      <vt:lpstr>発表の流れ</vt:lpstr>
      <vt:lpstr>BERT</vt:lpstr>
      <vt:lpstr>Illustrarion2Vec</vt:lpstr>
      <vt:lpstr>Illustrarion2Vec</vt:lpstr>
      <vt:lpstr>Illustrarion2Vec</vt:lpstr>
      <vt:lpstr> 4 コマ漫画における キャラクタのセリフの感情推定 </vt:lpstr>
      <vt:lpstr>PowerPoint プレゼンテーション</vt:lpstr>
      <vt:lpstr>発表の流れ</vt:lpstr>
      <vt:lpstr>実験</vt:lpstr>
      <vt:lpstr>実験</vt:lpstr>
      <vt:lpstr>実験</vt:lpstr>
      <vt:lpstr>実験 1 : セリフ 1 文の感情推定 </vt:lpstr>
      <vt:lpstr>実験 3 : マルチモーダルな感情推定の検討 </vt:lpstr>
      <vt:lpstr>PowerPoint プレゼンテーション</vt:lpstr>
      <vt:lpstr>実験設定 (実験 1 ・２・ 3 共通)</vt:lpstr>
      <vt:lpstr>データ数</vt:lpstr>
      <vt:lpstr>パラメータ（実験設定）</vt:lpstr>
      <vt:lpstr>パラメータ（識別器）</vt:lpstr>
      <vt:lpstr>発表の流れ</vt:lpstr>
      <vt:lpstr>実験 1</vt:lpstr>
      <vt:lpstr>実験 3</vt:lpstr>
      <vt:lpstr>実験 3 : 少年漫画タッチ 正例 正解例 </vt:lpstr>
      <vt:lpstr>未知語の扱い </vt:lpstr>
      <vt:lpstr>発表の流れ</vt:lpstr>
      <vt:lpstr>まとめ</vt:lpstr>
      <vt:lpstr>今後の課題</vt:lpstr>
      <vt:lpstr>今後の課題</vt:lpstr>
      <vt:lpstr>今後の課題</vt:lpstr>
      <vt:lpstr>今後の課題</vt:lpstr>
      <vt:lpstr>今後の課題</vt:lpstr>
      <vt:lpstr>今後の課題</vt:lpstr>
      <vt:lpstr>PowerPoint プレゼンテーション</vt:lpstr>
      <vt:lpstr>PowerPoint プレゼンテーション</vt:lpstr>
      <vt:lpstr>PowerPoint プレゼンテーション</vt:lpstr>
      <vt:lpstr>4 コマ漫画に関する研究</vt:lpstr>
      <vt:lpstr>Word2Vec</vt:lpstr>
      <vt:lpstr>Doc2Vec</vt:lpstr>
      <vt:lpstr>Long short-term memory (LSTM)</vt:lpstr>
      <vt:lpstr>BERT</vt:lpstr>
      <vt:lpstr>BERT</vt:lpstr>
      <vt:lpstr>VGG</vt:lpstr>
      <vt:lpstr>Self-Attention</vt:lpstr>
      <vt:lpstr>PowerPoint プレゼンテーション</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パラメータ（識別器）</vt:lpstr>
      <vt:lpstr>実験 2</vt:lpstr>
      <vt:lpstr>実験 2</vt:lpstr>
      <vt:lpstr>実験　学習時間 (GPU : USAGI)</vt:lpstr>
      <vt:lpstr>今後の課題</vt:lpstr>
      <vt:lpstr>今後の課題</vt:lpstr>
      <vt:lpstr>4 コマ漫画ストーリーデータセットの拡張</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Data Augmentation の妥当性</vt:lpstr>
      <vt:lpstr>Data Augmentation の妥当性</vt:lpstr>
      <vt:lpstr>Data Augmentation の妥当性</vt:lpstr>
      <vt:lpstr>今後の課題</vt:lpstr>
      <vt:lpstr>PowerPoint プレゼンテーション</vt:lpstr>
      <vt:lpstr>PowerPoint プレゼンテーション</vt:lpstr>
      <vt:lpstr>BERT への入力形式 改善案</vt:lpstr>
      <vt:lpstr>卒論発表までの課題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606</cp:revision>
  <dcterms:created xsi:type="dcterms:W3CDTF">2020-01-13T19:40:26Z</dcterms:created>
  <dcterms:modified xsi:type="dcterms:W3CDTF">2021-02-23T14:09:36Z</dcterms:modified>
</cp:coreProperties>
</file>